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sldIdLst>
    <p:sldId id="257" r:id="rId2"/>
    <p:sldId id="264" r:id="rId3"/>
    <p:sldId id="258" r:id="rId4"/>
    <p:sldId id="259" r:id="rId5"/>
    <p:sldId id="260" r:id="rId6"/>
    <p:sldId id="261" r:id="rId7"/>
    <p:sldId id="262" r:id="rId8"/>
    <p:sldId id="263" r:id="rId9"/>
    <p:sldId id="265" r:id="rId10"/>
    <p:sldId id="266" r:id="rId11"/>
    <p:sldId id="272" r:id="rId12"/>
    <p:sldId id="271" r:id="rId13"/>
    <p:sldId id="270" r:id="rId14"/>
    <p:sldId id="273" r:id="rId15"/>
    <p:sldId id="274" r:id="rId16"/>
    <p:sldId id="275" r:id="rId17"/>
    <p:sldId id="277" r:id="rId18"/>
    <p:sldId id="278" r:id="rId19"/>
    <p:sldId id="276" r:id="rId20"/>
    <p:sldId id="279" r:id="rId21"/>
    <p:sldId id="282" r:id="rId22"/>
    <p:sldId id="283" r:id="rId23"/>
    <p:sldId id="281" r:id="rId24"/>
    <p:sldId id="284" r:id="rId25"/>
    <p:sldId id="280" r:id="rId26"/>
    <p:sldId id="286" r:id="rId27"/>
    <p:sldId id="287" r:id="rId28"/>
    <p:sldId id="288" r:id="rId29"/>
    <p:sldId id="289" r:id="rId30"/>
    <p:sldId id="290" r:id="rId31"/>
    <p:sldId id="291" r:id="rId32"/>
    <p:sldId id="292" r:id="rId33"/>
    <p:sldId id="293" r:id="rId34"/>
    <p:sldId id="294" r:id="rId35"/>
    <p:sldId id="295" r:id="rId36"/>
    <p:sldId id="296" r:id="rId37"/>
    <p:sldId id="307" r:id="rId38"/>
    <p:sldId id="298" r:id="rId39"/>
    <p:sldId id="299" r:id="rId40"/>
    <p:sldId id="300" r:id="rId41"/>
    <p:sldId id="301" r:id="rId42"/>
    <p:sldId id="303" r:id="rId43"/>
    <p:sldId id="302"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3" autoAdjust="0"/>
    <p:restoredTop sz="94660"/>
  </p:normalViewPr>
  <p:slideViewPr>
    <p:cSldViewPr snapToGrid="0">
      <p:cViewPr varScale="1">
        <p:scale>
          <a:sx n="73" d="100"/>
          <a:sy n="73" d="100"/>
        </p:scale>
        <p:origin x="-630"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47E756-BC5C-403B-BDDE-56C27C7A5D67}" type="doc">
      <dgm:prSet loTypeId="urn:microsoft.com/office/officeart/2016/7/layout/VerticalSolidActionList" loCatId="List" qsTypeId="urn:microsoft.com/office/officeart/2005/8/quickstyle/simple1" qsCatId="simple" csTypeId="urn:microsoft.com/office/officeart/2005/8/colors/ColorSchemeForSuggestions" csCatId="other" phldr="1"/>
      <dgm:spPr/>
      <dgm:t>
        <a:bodyPr/>
        <a:lstStyle/>
        <a:p>
          <a:endParaRPr lang="en-US"/>
        </a:p>
      </dgm:t>
    </dgm:pt>
    <dgm:pt modelId="{DEEF07B4-4261-4E8E-AF36-91C1A59B5A09}">
      <dgm:prSet/>
      <dgm:spPr/>
      <dgm:t>
        <a:bodyPr/>
        <a:lstStyle/>
        <a:p>
          <a:r>
            <a:rPr lang="en-US"/>
            <a:t>Start</a:t>
          </a:r>
        </a:p>
      </dgm:t>
    </dgm:pt>
    <dgm:pt modelId="{7FF4CEA2-D175-4CEC-9F0D-C4F057A92538}" type="parTrans" cxnId="{81CA34D1-8495-4327-A710-E2C7B3BC1A20}">
      <dgm:prSet/>
      <dgm:spPr/>
      <dgm:t>
        <a:bodyPr/>
        <a:lstStyle/>
        <a:p>
          <a:endParaRPr lang="en-US"/>
        </a:p>
      </dgm:t>
    </dgm:pt>
    <dgm:pt modelId="{CED932EA-ECB1-416F-B006-B31B1542AA13}" type="sibTrans" cxnId="{81CA34D1-8495-4327-A710-E2C7B3BC1A20}">
      <dgm:prSet/>
      <dgm:spPr/>
      <dgm:t>
        <a:bodyPr/>
        <a:lstStyle/>
        <a:p>
          <a:endParaRPr lang="en-US"/>
        </a:p>
      </dgm:t>
    </dgm:pt>
    <dgm:pt modelId="{3D2CCDE7-6A66-47A5-BE01-AF6DAAC7A9F6}">
      <dgm:prSet/>
      <dgm:spPr/>
      <dgm:t>
        <a:bodyPr/>
        <a:lstStyle/>
        <a:p>
          <a:r>
            <a:rPr lang="en-US" dirty="0"/>
            <a:t>Start receiving notifications from Inarmjha</a:t>
          </a:r>
        </a:p>
      </dgm:t>
    </dgm:pt>
    <dgm:pt modelId="{20E501D9-661B-4200-8ABB-3F9D50BC3D0B}" type="parTrans" cxnId="{C8C92706-2880-453A-9D6A-F5C7C590C341}">
      <dgm:prSet/>
      <dgm:spPr/>
      <dgm:t>
        <a:bodyPr/>
        <a:lstStyle/>
        <a:p>
          <a:endParaRPr lang="en-US"/>
        </a:p>
      </dgm:t>
    </dgm:pt>
    <dgm:pt modelId="{73D0BCD7-0C19-4EB7-B7C5-EAE4A21FC96A}" type="sibTrans" cxnId="{C8C92706-2880-453A-9D6A-F5C7C590C341}">
      <dgm:prSet/>
      <dgm:spPr/>
      <dgm:t>
        <a:bodyPr/>
        <a:lstStyle/>
        <a:p>
          <a:endParaRPr lang="en-US"/>
        </a:p>
      </dgm:t>
    </dgm:pt>
    <dgm:pt modelId="{4A0D7C5E-2F9F-4FC7-B53E-B5A27C9510F9}">
      <dgm:prSet/>
      <dgm:spPr/>
      <dgm:t>
        <a:bodyPr/>
        <a:lstStyle/>
        <a:p>
          <a:r>
            <a:rPr lang="en-US"/>
            <a:t>Stop</a:t>
          </a:r>
        </a:p>
      </dgm:t>
    </dgm:pt>
    <dgm:pt modelId="{73F4DA9D-24E2-4E15-9255-5306323A5907}" type="parTrans" cxnId="{2B0B40C2-500F-4962-9BF1-2170E0B228E4}">
      <dgm:prSet/>
      <dgm:spPr/>
      <dgm:t>
        <a:bodyPr/>
        <a:lstStyle/>
        <a:p>
          <a:endParaRPr lang="en-US"/>
        </a:p>
      </dgm:t>
    </dgm:pt>
    <dgm:pt modelId="{B5D9168A-5209-4277-97CE-93D4D991A5A1}" type="sibTrans" cxnId="{2B0B40C2-500F-4962-9BF1-2170E0B228E4}">
      <dgm:prSet/>
      <dgm:spPr/>
      <dgm:t>
        <a:bodyPr/>
        <a:lstStyle/>
        <a:p>
          <a:endParaRPr lang="en-US"/>
        </a:p>
      </dgm:t>
    </dgm:pt>
    <dgm:pt modelId="{258B5D90-EFF0-4370-B25E-5CEA9E9FA077}">
      <dgm:prSet/>
      <dgm:spPr/>
      <dgm:t>
        <a:bodyPr/>
        <a:lstStyle/>
        <a:p>
          <a:r>
            <a:rPr lang="en-US" dirty="0"/>
            <a:t>Stop receiving notifications</a:t>
          </a:r>
        </a:p>
        <a:p>
          <a:r>
            <a:rPr lang="en-US" dirty="0"/>
            <a:t>(DO NOT DISTURB MODE)</a:t>
          </a:r>
        </a:p>
      </dgm:t>
    </dgm:pt>
    <dgm:pt modelId="{080171A2-FE47-4583-A4B5-3889AF151895}" type="parTrans" cxnId="{7E117F5B-B2DA-4929-B509-33FCAADC8788}">
      <dgm:prSet/>
      <dgm:spPr/>
      <dgm:t>
        <a:bodyPr/>
        <a:lstStyle/>
        <a:p>
          <a:endParaRPr lang="en-US"/>
        </a:p>
      </dgm:t>
    </dgm:pt>
    <dgm:pt modelId="{A362E841-051A-4A90-8310-3DEB3B036778}" type="sibTrans" cxnId="{7E117F5B-B2DA-4929-B509-33FCAADC8788}">
      <dgm:prSet/>
      <dgm:spPr/>
      <dgm:t>
        <a:bodyPr/>
        <a:lstStyle/>
        <a:p>
          <a:endParaRPr lang="en-US"/>
        </a:p>
      </dgm:t>
    </dgm:pt>
    <dgm:pt modelId="{BB662B09-57BB-4D58-B061-B94F0BB90084}">
      <dgm:prSet/>
      <dgm:spPr/>
      <dgm:t>
        <a:bodyPr/>
        <a:lstStyle/>
        <a:p>
          <a:r>
            <a:rPr lang="en-US"/>
            <a:t>Send</a:t>
          </a:r>
        </a:p>
      </dgm:t>
    </dgm:pt>
    <dgm:pt modelId="{017E5F78-5441-484A-ACA9-2DCDD5D135BA}" type="parTrans" cxnId="{28BE9B38-FC14-4432-BD66-C0375A776901}">
      <dgm:prSet/>
      <dgm:spPr/>
      <dgm:t>
        <a:bodyPr/>
        <a:lstStyle/>
        <a:p>
          <a:endParaRPr lang="en-US"/>
        </a:p>
      </dgm:t>
    </dgm:pt>
    <dgm:pt modelId="{3A9F9D7E-9B08-44C7-9C5F-C3C6DCA1FB13}" type="sibTrans" cxnId="{28BE9B38-FC14-4432-BD66-C0375A776901}">
      <dgm:prSet/>
      <dgm:spPr/>
      <dgm:t>
        <a:bodyPr/>
        <a:lstStyle/>
        <a:p>
          <a:endParaRPr lang="en-US"/>
        </a:p>
      </dgm:t>
    </dgm:pt>
    <dgm:pt modelId="{DC25F969-4CA5-413D-893A-D5631E2D4C52}">
      <dgm:prSet/>
      <dgm:spPr/>
      <dgm:t>
        <a:bodyPr/>
        <a:lstStyle/>
        <a:p>
          <a:r>
            <a:rPr lang="en-US" dirty="0"/>
            <a:t>Send message to Inarmjha and set required Server IP and port number </a:t>
          </a:r>
        </a:p>
      </dgm:t>
    </dgm:pt>
    <dgm:pt modelId="{71824B2D-890B-494A-9D0E-8E5D65C122B6}" type="parTrans" cxnId="{DDF69FE1-BB76-4980-859F-D40AED0DB403}">
      <dgm:prSet/>
      <dgm:spPr/>
      <dgm:t>
        <a:bodyPr/>
        <a:lstStyle/>
        <a:p>
          <a:endParaRPr lang="en-US"/>
        </a:p>
      </dgm:t>
    </dgm:pt>
    <dgm:pt modelId="{7A049B9D-BAC4-46F8-93FB-4FAA68348657}" type="sibTrans" cxnId="{DDF69FE1-BB76-4980-859F-D40AED0DB403}">
      <dgm:prSet/>
      <dgm:spPr/>
      <dgm:t>
        <a:bodyPr/>
        <a:lstStyle/>
        <a:p>
          <a:endParaRPr lang="en-US"/>
        </a:p>
      </dgm:t>
    </dgm:pt>
    <dgm:pt modelId="{8BA3891F-FBFA-4F06-871E-C66FA90E3114}">
      <dgm:prSet/>
      <dgm:spPr/>
      <dgm:t>
        <a:bodyPr/>
        <a:lstStyle/>
        <a:p>
          <a:r>
            <a:rPr lang="en-US" dirty="0"/>
            <a:t>Scan</a:t>
          </a:r>
        </a:p>
      </dgm:t>
    </dgm:pt>
    <dgm:pt modelId="{F8BE27D1-877B-402E-AA0B-205DC92240F6}" type="parTrans" cxnId="{C9B7C501-DE8A-4582-A01A-E2F3B17B57B7}">
      <dgm:prSet/>
      <dgm:spPr/>
      <dgm:t>
        <a:bodyPr/>
        <a:lstStyle/>
        <a:p>
          <a:endParaRPr lang="en-US"/>
        </a:p>
      </dgm:t>
    </dgm:pt>
    <dgm:pt modelId="{6BC66268-165D-4DAF-80FC-F02CFA663F6F}" type="sibTrans" cxnId="{C9B7C501-DE8A-4582-A01A-E2F3B17B57B7}">
      <dgm:prSet/>
      <dgm:spPr/>
      <dgm:t>
        <a:bodyPr/>
        <a:lstStyle/>
        <a:p>
          <a:endParaRPr lang="en-US"/>
        </a:p>
      </dgm:t>
    </dgm:pt>
    <dgm:pt modelId="{BDA6A2B9-7D98-41CE-B620-18819F6C77AF}">
      <dgm:prSet/>
      <dgm:spPr/>
      <dgm:t>
        <a:bodyPr/>
        <a:lstStyle/>
        <a:p>
          <a:r>
            <a:rPr lang="en-US" dirty="0"/>
            <a:t>Scan and list all connected devices over that network</a:t>
          </a:r>
        </a:p>
      </dgm:t>
    </dgm:pt>
    <dgm:pt modelId="{575A8BB7-B5FA-4982-B90B-F74E091E85C3}" type="parTrans" cxnId="{B0315A9A-6C58-4EDA-BF83-2018247B9799}">
      <dgm:prSet/>
      <dgm:spPr/>
      <dgm:t>
        <a:bodyPr/>
        <a:lstStyle/>
        <a:p>
          <a:endParaRPr lang="en-US"/>
        </a:p>
      </dgm:t>
    </dgm:pt>
    <dgm:pt modelId="{D83A5ABD-394C-4597-82BE-5229B2D46AE5}" type="sibTrans" cxnId="{B0315A9A-6C58-4EDA-BF83-2018247B9799}">
      <dgm:prSet/>
      <dgm:spPr/>
      <dgm:t>
        <a:bodyPr/>
        <a:lstStyle/>
        <a:p>
          <a:endParaRPr lang="en-US"/>
        </a:p>
      </dgm:t>
    </dgm:pt>
    <dgm:pt modelId="{6408F27A-D033-49A9-9BCC-A060C8A364D3}" type="pres">
      <dgm:prSet presAssocID="{A447E756-BC5C-403B-BDDE-56C27C7A5D67}" presName="Name0" presStyleCnt="0">
        <dgm:presLayoutVars>
          <dgm:dir/>
          <dgm:animLvl val="lvl"/>
          <dgm:resizeHandles val="exact"/>
        </dgm:presLayoutVars>
      </dgm:prSet>
      <dgm:spPr/>
      <dgm:t>
        <a:bodyPr/>
        <a:lstStyle/>
        <a:p>
          <a:endParaRPr lang="en-IN"/>
        </a:p>
      </dgm:t>
    </dgm:pt>
    <dgm:pt modelId="{C15C115C-C0F7-454A-9DA6-1332945CC093}" type="pres">
      <dgm:prSet presAssocID="{DEEF07B4-4261-4E8E-AF36-91C1A59B5A09}" presName="linNode" presStyleCnt="0"/>
      <dgm:spPr/>
    </dgm:pt>
    <dgm:pt modelId="{F805418F-1578-44DA-A5F2-CD3628C416C0}" type="pres">
      <dgm:prSet presAssocID="{DEEF07B4-4261-4E8E-AF36-91C1A59B5A09}" presName="parentText" presStyleLbl="alignNode1" presStyleIdx="0" presStyleCnt="4">
        <dgm:presLayoutVars>
          <dgm:chMax val="1"/>
          <dgm:bulletEnabled/>
        </dgm:presLayoutVars>
      </dgm:prSet>
      <dgm:spPr/>
      <dgm:t>
        <a:bodyPr/>
        <a:lstStyle/>
        <a:p>
          <a:endParaRPr lang="en-IN"/>
        </a:p>
      </dgm:t>
    </dgm:pt>
    <dgm:pt modelId="{7CF22BFD-356D-4111-A994-410A1DA22498}" type="pres">
      <dgm:prSet presAssocID="{DEEF07B4-4261-4E8E-AF36-91C1A59B5A09}" presName="descendantText" presStyleLbl="alignAccFollowNode1" presStyleIdx="0" presStyleCnt="4">
        <dgm:presLayoutVars>
          <dgm:bulletEnabled/>
        </dgm:presLayoutVars>
      </dgm:prSet>
      <dgm:spPr/>
      <dgm:t>
        <a:bodyPr/>
        <a:lstStyle/>
        <a:p>
          <a:endParaRPr lang="en-IN"/>
        </a:p>
      </dgm:t>
    </dgm:pt>
    <dgm:pt modelId="{46C4D4C1-9B65-46C6-83BF-2732ABBFCECF}" type="pres">
      <dgm:prSet presAssocID="{CED932EA-ECB1-416F-B006-B31B1542AA13}" presName="sp" presStyleCnt="0"/>
      <dgm:spPr/>
    </dgm:pt>
    <dgm:pt modelId="{9828631D-E50E-4177-B961-87F625EFDCED}" type="pres">
      <dgm:prSet presAssocID="{4A0D7C5E-2F9F-4FC7-B53E-B5A27C9510F9}" presName="linNode" presStyleCnt="0"/>
      <dgm:spPr/>
    </dgm:pt>
    <dgm:pt modelId="{40F00E28-4F28-43AD-BFCC-A762BC66F336}" type="pres">
      <dgm:prSet presAssocID="{4A0D7C5E-2F9F-4FC7-B53E-B5A27C9510F9}" presName="parentText" presStyleLbl="alignNode1" presStyleIdx="1" presStyleCnt="4">
        <dgm:presLayoutVars>
          <dgm:chMax val="1"/>
          <dgm:bulletEnabled/>
        </dgm:presLayoutVars>
      </dgm:prSet>
      <dgm:spPr/>
      <dgm:t>
        <a:bodyPr/>
        <a:lstStyle/>
        <a:p>
          <a:endParaRPr lang="en-IN"/>
        </a:p>
      </dgm:t>
    </dgm:pt>
    <dgm:pt modelId="{67832808-7817-4BD8-8B3D-C28DD1433B16}" type="pres">
      <dgm:prSet presAssocID="{4A0D7C5E-2F9F-4FC7-B53E-B5A27C9510F9}" presName="descendantText" presStyleLbl="alignAccFollowNode1" presStyleIdx="1" presStyleCnt="4">
        <dgm:presLayoutVars>
          <dgm:bulletEnabled/>
        </dgm:presLayoutVars>
      </dgm:prSet>
      <dgm:spPr/>
      <dgm:t>
        <a:bodyPr/>
        <a:lstStyle/>
        <a:p>
          <a:endParaRPr lang="en-IN"/>
        </a:p>
      </dgm:t>
    </dgm:pt>
    <dgm:pt modelId="{CDD1B304-1EEF-4570-961F-AFDF34FA6D65}" type="pres">
      <dgm:prSet presAssocID="{B5D9168A-5209-4277-97CE-93D4D991A5A1}" presName="sp" presStyleCnt="0"/>
      <dgm:spPr/>
    </dgm:pt>
    <dgm:pt modelId="{3E39E04D-0E75-4B05-8BFD-E379EFE4A15B}" type="pres">
      <dgm:prSet presAssocID="{BB662B09-57BB-4D58-B061-B94F0BB90084}" presName="linNode" presStyleCnt="0"/>
      <dgm:spPr/>
    </dgm:pt>
    <dgm:pt modelId="{E789EA06-0DA1-4870-8A78-A73E91EE485B}" type="pres">
      <dgm:prSet presAssocID="{BB662B09-57BB-4D58-B061-B94F0BB90084}" presName="parentText" presStyleLbl="alignNode1" presStyleIdx="2" presStyleCnt="4">
        <dgm:presLayoutVars>
          <dgm:chMax val="1"/>
          <dgm:bulletEnabled/>
        </dgm:presLayoutVars>
      </dgm:prSet>
      <dgm:spPr/>
      <dgm:t>
        <a:bodyPr/>
        <a:lstStyle/>
        <a:p>
          <a:endParaRPr lang="en-IN"/>
        </a:p>
      </dgm:t>
    </dgm:pt>
    <dgm:pt modelId="{CE0CC4BF-49CF-41D5-9935-8ADA99B95CBD}" type="pres">
      <dgm:prSet presAssocID="{BB662B09-57BB-4D58-B061-B94F0BB90084}" presName="descendantText" presStyleLbl="alignAccFollowNode1" presStyleIdx="2" presStyleCnt="4">
        <dgm:presLayoutVars>
          <dgm:bulletEnabled/>
        </dgm:presLayoutVars>
      </dgm:prSet>
      <dgm:spPr/>
      <dgm:t>
        <a:bodyPr/>
        <a:lstStyle/>
        <a:p>
          <a:endParaRPr lang="en-IN"/>
        </a:p>
      </dgm:t>
    </dgm:pt>
    <dgm:pt modelId="{D31A79D4-504B-41D9-AAD2-BC6FE2001311}" type="pres">
      <dgm:prSet presAssocID="{3A9F9D7E-9B08-44C7-9C5F-C3C6DCA1FB13}" presName="sp" presStyleCnt="0"/>
      <dgm:spPr/>
    </dgm:pt>
    <dgm:pt modelId="{B1ED4488-978F-43D8-B3D9-D9841CCF4197}" type="pres">
      <dgm:prSet presAssocID="{8BA3891F-FBFA-4F06-871E-C66FA90E3114}" presName="linNode" presStyleCnt="0"/>
      <dgm:spPr/>
    </dgm:pt>
    <dgm:pt modelId="{33EF651F-7E10-40AE-9789-FDC1D9C90721}" type="pres">
      <dgm:prSet presAssocID="{8BA3891F-FBFA-4F06-871E-C66FA90E3114}" presName="parentText" presStyleLbl="alignNode1" presStyleIdx="3" presStyleCnt="4">
        <dgm:presLayoutVars>
          <dgm:chMax val="1"/>
          <dgm:bulletEnabled/>
        </dgm:presLayoutVars>
      </dgm:prSet>
      <dgm:spPr/>
      <dgm:t>
        <a:bodyPr/>
        <a:lstStyle/>
        <a:p>
          <a:endParaRPr lang="en-IN"/>
        </a:p>
      </dgm:t>
    </dgm:pt>
    <dgm:pt modelId="{FAD89712-176A-4269-BEE6-53364A067331}" type="pres">
      <dgm:prSet presAssocID="{8BA3891F-FBFA-4F06-871E-C66FA90E3114}" presName="descendantText" presStyleLbl="alignAccFollowNode1" presStyleIdx="3" presStyleCnt="4">
        <dgm:presLayoutVars>
          <dgm:bulletEnabled/>
        </dgm:presLayoutVars>
      </dgm:prSet>
      <dgm:spPr/>
      <dgm:t>
        <a:bodyPr/>
        <a:lstStyle/>
        <a:p>
          <a:endParaRPr lang="en-IN"/>
        </a:p>
      </dgm:t>
    </dgm:pt>
  </dgm:ptLst>
  <dgm:cxnLst>
    <dgm:cxn modelId="{6582BD63-1659-40E9-9188-0F32F16D8A63}" type="presOf" srcId="{3D2CCDE7-6A66-47A5-BE01-AF6DAAC7A9F6}" destId="{7CF22BFD-356D-4111-A994-410A1DA22498}" srcOrd="0" destOrd="0" presId="urn:microsoft.com/office/officeart/2016/7/layout/VerticalSolidActionList"/>
    <dgm:cxn modelId="{42A60678-E45D-47F3-A7EF-564C61C7382D}" type="presOf" srcId="{DEEF07B4-4261-4E8E-AF36-91C1A59B5A09}" destId="{F805418F-1578-44DA-A5F2-CD3628C416C0}" srcOrd="0" destOrd="0" presId="urn:microsoft.com/office/officeart/2016/7/layout/VerticalSolidActionList"/>
    <dgm:cxn modelId="{28BE9B38-FC14-4432-BD66-C0375A776901}" srcId="{A447E756-BC5C-403B-BDDE-56C27C7A5D67}" destId="{BB662B09-57BB-4D58-B061-B94F0BB90084}" srcOrd="2" destOrd="0" parTransId="{017E5F78-5441-484A-ACA9-2DCDD5D135BA}" sibTransId="{3A9F9D7E-9B08-44C7-9C5F-C3C6DCA1FB13}"/>
    <dgm:cxn modelId="{A21162E7-0DC3-49D8-98F9-11E1262C7B6D}" type="presOf" srcId="{258B5D90-EFF0-4370-B25E-5CEA9E9FA077}" destId="{67832808-7817-4BD8-8B3D-C28DD1433B16}" srcOrd="0" destOrd="0" presId="urn:microsoft.com/office/officeart/2016/7/layout/VerticalSolidActionList"/>
    <dgm:cxn modelId="{17F8B183-A2F3-476B-A7AA-33878604E8B5}" type="presOf" srcId="{4A0D7C5E-2F9F-4FC7-B53E-B5A27C9510F9}" destId="{40F00E28-4F28-43AD-BFCC-A762BC66F336}" srcOrd="0" destOrd="0" presId="urn:microsoft.com/office/officeart/2016/7/layout/VerticalSolidActionList"/>
    <dgm:cxn modelId="{CBE868F0-0C30-431F-A6A0-171317C22746}" type="presOf" srcId="{BDA6A2B9-7D98-41CE-B620-18819F6C77AF}" destId="{FAD89712-176A-4269-BEE6-53364A067331}" srcOrd="0" destOrd="0" presId="urn:microsoft.com/office/officeart/2016/7/layout/VerticalSolidActionList"/>
    <dgm:cxn modelId="{85BA9C4B-9572-4461-86C0-9BA4695C67C3}" type="presOf" srcId="{A447E756-BC5C-403B-BDDE-56C27C7A5D67}" destId="{6408F27A-D033-49A9-9BCC-A060C8A364D3}" srcOrd="0" destOrd="0" presId="urn:microsoft.com/office/officeart/2016/7/layout/VerticalSolidActionList"/>
    <dgm:cxn modelId="{DDF69FE1-BB76-4980-859F-D40AED0DB403}" srcId="{BB662B09-57BB-4D58-B061-B94F0BB90084}" destId="{DC25F969-4CA5-413D-893A-D5631E2D4C52}" srcOrd="0" destOrd="0" parTransId="{71824B2D-890B-494A-9D0E-8E5D65C122B6}" sibTransId="{7A049B9D-BAC4-46F8-93FB-4FAA68348657}"/>
    <dgm:cxn modelId="{A62E9A2A-9D58-4B9D-BF2C-08B04366EAD2}" type="presOf" srcId="{DC25F969-4CA5-413D-893A-D5631E2D4C52}" destId="{CE0CC4BF-49CF-41D5-9935-8ADA99B95CBD}" srcOrd="0" destOrd="0" presId="urn:microsoft.com/office/officeart/2016/7/layout/VerticalSolidActionList"/>
    <dgm:cxn modelId="{CC61C5DE-CFB1-4836-94D6-E1D81912B37F}" type="presOf" srcId="{BB662B09-57BB-4D58-B061-B94F0BB90084}" destId="{E789EA06-0DA1-4870-8A78-A73E91EE485B}" srcOrd="0" destOrd="0" presId="urn:microsoft.com/office/officeart/2016/7/layout/VerticalSolidActionList"/>
    <dgm:cxn modelId="{0089A1D9-E196-455D-982F-584F9A41BBA3}" type="presOf" srcId="{8BA3891F-FBFA-4F06-871E-C66FA90E3114}" destId="{33EF651F-7E10-40AE-9789-FDC1D9C90721}" srcOrd="0" destOrd="0" presId="urn:microsoft.com/office/officeart/2016/7/layout/VerticalSolidActionList"/>
    <dgm:cxn modelId="{81CA34D1-8495-4327-A710-E2C7B3BC1A20}" srcId="{A447E756-BC5C-403B-BDDE-56C27C7A5D67}" destId="{DEEF07B4-4261-4E8E-AF36-91C1A59B5A09}" srcOrd="0" destOrd="0" parTransId="{7FF4CEA2-D175-4CEC-9F0D-C4F057A92538}" sibTransId="{CED932EA-ECB1-416F-B006-B31B1542AA13}"/>
    <dgm:cxn modelId="{7E117F5B-B2DA-4929-B509-33FCAADC8788}" srcId="{4A0D7C5E-2F9F-4FC7-B53E-B5A27C9510F9}" destId="{258B5D90-EFF0-4370-B25E-5CEA9E9FA077}" srcOrd="0" destOrd="0" parTransId="{080171A2-FE47-4583-A4B5-3889AF151895}" sibTransId="{A362E841-051A-4A90-8310-3DEB3B036778}"/>
    <dgm:cxn modelId="{C9B7C501-DE8A-4582-A01A-E2F3B17B57B7}" srcId="{A447E756-BC5C-403B-BDDE-56C27C7A5D67}" destId="{8BA3891F-FBFA-4F06-871E-C66FA90E3114}" srcOrd="3" destOrd="0" parTransId="{F8BE27D1-877B-402E-AA0B-205DC92240F6}" sibTransId="{6BC66268-165D-4DAF-80FC-F02CFA663F6F}"/>
    <dgm:cxn modelId="{B0315A9A-6C58-4EDA-BF83-2018247B9799}" srcId="{8BA3891F-FBFA-4F06-871E-C66FA90E3114}" destId="{BDA6A2B9-7D98-41CE-B620-18819F6C77AF}" srcOrd="0" destOrd="0" parTransId="{575A8BB7-B5FA-4982-B90B-F74E091E85C3}" sibTransId="{D83A5ABD-394C-4597-82BE-5229B2D46AE5}"/>
    <dgm:cxn modelId="{2B0B40C2-500F-4962-9BF1-2170E0B228E4}" srcId="{A447E756-BC5C-403B-BDDE-56C27C7A5D67}" destId="{4A0D7C5E-2F9F-4FC7-B53E-B5A27C9510F9}" srcOrd="1" destOrd="0" parTransId="{73F4DA9D-24E2-4E15-9255-5306323A5907}" sibTransId="{B5D9168A-5209-4277-97CE-93D4D991A5A1}"/>
    <dgm:cxn modelId="{C8C92706-2880-453A-9D6A-F5C7C590C341}" srcId="{DEEF07B4-4261-4E8E-AF36-91C1A59B5A09}" destId="{3D2CCDE7-6A66-47A5-BE01-AF6DAAC7A9F6}" srcOrd="0" destOrd="0" parTransId="{20E501D9-661B-4200-8ABB-3F9D50BC3D0B}" sibTransId="{73D0BCD7-0C19-4EB7-B7C5-EAE4A21FC96A}"/>
    <dgm:cxn modelId="{6508F406-E361-4CFC-A24A-14AE058A7D52}" type="presParOf" srcId="{6408F27A-D033-49A9-9BCC-A060C8A364D3}" destId="{C15C115C-C0F7-454A-9DA6-1332945CC093}" srcOrd="0" destOrd="0" presId="urn:microsoft.com/office/officeart/2016/7/layout/VerticalSolidActionList"/>
    <dgm:cxn modelId="{B8C6B4DF-19CE-4F37-B183-64D373C5B499}" type="presParOf" srcId="{C15C115C-C0F7-454A-9DA6-1332945CC093}" destId="{F805418F-1578-44DA-A5F2-CD3628C416C0}" srcOrd="0" destOrd="0" presId="urn:microsoft.com/office/officeart/2016/7/layout/VerticalSolidActionList"/>
    <dgm:cxn modelId="{1DE735AF-625B-4FF7-A8F7-96139D2E348C}" type="presParOf" srcId="{C15C115C-C0F7-454A-9DA6-1332945CC093}" destId="{7CF22BFD-356D-4111-A994-410A1DA22498}" srcOrd="1" destOrd="0" presId="urn:microsoft.com/office/officeart/2016/7/layout/VerticalSolidActionList"/>
    <dgm:cxn modelId="{49B36480-7962-4152-B129-4BC3BA904E39}" type="presParOf" srcId="{6408F27A-D033-49A9-9BCC-A060C8A364D3}" destId="{46C4D4C1-9B65-46C6-83BF-2732ABBFCECF}" srcOrd="1" destOrd="0" presId="urn:microsoft.com/office/officeart/2016/7/layout/VerticalSolidActionList"/>
    <dgm:cxn modelId="{35980C06-E9F6-4217-802C-F5602E47E536}" type="presParOf" srcId="{6408F27A-D033-49A9-9BCC-A060C8A364D3}" destId="{9828631D-E50E-4177-B961-87F625EFDCED}" srcOrd="2" destOrd="0" presId="urn:microsoft.com/office/officeart/2016/7/layout/VerticalSolidActionList"/>
    <dgm:cxn modelId="{55E36902-45FC-461E-8C7B-122BBE31224F}" type="presParOf" srcId="{9828631D-E50E-4177-B961-87F625EFDCED}" destId="{40F00E28-4F28-43AD-BFCC-A762BC66F336}" srcOrd="0" destOrd="0" presId="urn:microsoft.com/office/officeart/2016/7/layout/VerticalSolidActionList"/>
    <dgm:cxn modelId="{518E2263-B365-48BD-BF45-DD38A5BE9003}" type="presParOf" srcId="{9828631D-E50E-4177-B961-87F625EFDCED}" destId="{67832808-7817-4BD8-8B3D-C28DD1433B16}" srcOrd="1" destOrd="0" presId="urn:microsoft.com/office/officeart/2016/7/layout/VerticalSolidActionList"/>
    <dgm:cxn modelId="{6F4B44E4-E73F-42B4-A614-67D9CA78173F}" type="presParOf" srcId="{6408F27A-D033-49A9-9BCC-A060C8A364D3}" destId="{CDD1B304-1EEF-4570-961F-AFDF34FA6D65}" srcOrd="3" destOrd="0" presId="urn:microsoft.com/office/officeart/2016/7/layout/VerticalSolidActionList"/>
    <dgm:cxn modelId="{CD24FC58-71C5-441D-9EFA-D3815794CDEB}" type="presParOf" srcId="{6408F27A-D033-49A9-9BCC-A060C8A364D3}" destId="{3E39E04D-0E75-4B05-8BFD-E379EFE4A15B}" srcOrd="4" destOrd="0" presId="urn:microsoft.com/office/officeart/2016/7/layout/VerticalSolidActionList"/>
    <dgm:cxn modelId="{06F10386-5DF1-4749-9C80-94AA6B7127EF}" type="presParOf" srcId="{3E39E04D-0E75-4B05-8BFD-E379EFE4A15B}" destId="{E789EA06-0DA1-4870-8A78-A73E91EE485B}" srcOrd="0" destOrd="0" presId="urn:microsoft.com/office/officeart/2016/7/layout/VerticalSolidActionList"/>
    <dgm:cxn modelId="{E2BEBEEC-2EE4-42A2-806A-289F3E83E589}" type="presParOf" srcId="{3E39E04D-0E75-4B05-8BFD-E379EFE4A15B}" destId="{CE0CC4BF-49CF-41D5-9935-8ADA99B95CBD}" srcOrd="1" destOrd="0" presId="urn:microsoft.com/office/officeart/2016/7/layout/VerticalSolidActionList"/>
    <dgm:cxn modelId="{C492731C-F5F6-473C-A8FD-8BF583431032}" type="presParOf" srcId="{6408F27A-D033-49A9-9BCC-A060C8A364D3}" destId="{D31A79D4-504B-41D9-AAD2-BC6FE2001311}" srcOrd="5" destOrd="0" presId="urn:microsoft.com/office/officeart/2016/7/layout/VerticalSolidActionList"/>
    <dgm:cxn modelId="{0E96896F-9CDA-4BB0-911A-DCAF575422D0}" type="presParOf" srcId="{6408F27A-D033-49A9-9BCC-A060C8A364D3}" destId="{B1ED4488-978F-43D8-B3D9-D9841CCF4197}" srcOrd="6" destOrd="0" presId="urn:microsoft.com/office/officeart/2016/7/layout/VerticalSolidActionList"/>
    <dgm:cxn modelId="{4996C6B3-0739-4E35-A1BC-B348B38D0902}" type="presParOf" srcId="{B1ED4488-978F-43D8-B3D9-D9841CCF4197}" destId="{33EF651F-7E10-40AE-9789-FDC1D9C90721}" srcOrd="0" destOrd="0" presId="urn:microsoft.com/office/officeart/2016/7/layout/VerticalSolidActionList"/>
    <dgm:cxn modelId="{699CBCB8-A7FF-40BA-B512-7548393EB272}" type="presParOf" srcId="{B1ED4488-978F-43D8-B3D9-D9841CCF4197}" destId="{FAD89712-176A-4269-BEE6-53364A067331}" srcOrd="1" destOrd="0" presId="urn:microsoft.com/office/officeart/2016/7/layout/VerticalSolidAction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20C891-C8C2-4A17-A84F-6B72A0FE8EDA}" type="doc">
      <dgm:prSet loTypeId="urn:microsoft.com/office/officeart/2016/7/layout/BasicLinearProcessNumbered" loCatId="process" qsTypeId="urn:microsoft.com/office/officeart/2005/8/quickstyle/simple1" qsCatId="simple" csTypeId="urn:microsoft.com/office/officeart/2005/8/colors/accent5_2" csCatId="accent5" phldr="1"/>
      <dgm:spPr/>
      <dgm:t>
        <a:bodyPr/>
        <a:lstStyle/>
        <a:p>
          <a:endParaRPr lang="en-US"/>
        </a:p>
      </dgm:t>
    </dgm:pt>
    <dgm:pt modelId="{A371869D-C634-4603-8B7D-F2BE7376FA4E}">
      <dgm:prSet/>
      <dgm:spPr/>
      <dgm:t>
        <a:bodyPr/>
        <a:lstStyle/>
        <a:p>
          <a:r>
            <a:rPr lang="en-IN" dirty="0"/>
            <a:t>Communication between Arduino board and the Operating System.</a:t>
          </a:r>
          <a:endParaRPr lang="en-US" dirty="0"/>
        </a:p>
      </dgm:t>
    </dgm:pt>
    <dgm:pt modelId="{B000E988-05B0-4D48-8C91-F2C4DAD3D5A3}" type="parTrans" cxnId="{1692B0D5-CF8B-4A0E-ADB5-BDB93DF32CB8}">
      <dgm:prSet/>
      <dgm:spPr/>
      <dgm:t>
        <a:bodyPr/>
        <a:lstStyle/>
        <a:p>
          <a:endParaRPr lang="en-US"/>
        </a:p>
      </dgm:t>
    </dgm:pt>
    <dgm:pt modelId="{898B8511-31BA-43D9-A860-2E303802FBC5}" type="sibTrans" cxnId="{1692B0D5-CF8B-4A0E-ADB5-BDB93DF32CB8}">
      <dgm:prSet phldrT="3" phldr="0"/>
      <dgm:spPr/>
      <dgm:t>
        <a:bodyPr/>
        <a:lstStyle/>
        <a:p>
          <a:r>
            <a:rPr lang="en-US" dirty="0" smtClean="0"/>
            <a:t>1</a:t>
          </a:r>
          <a:endParaRPr lang="en-US" dirty="0"/>
        </a:p>
      </dgm:t>
    </dgm:pt>
    <dgm:pt modelId="{75822824-7027-4F16-A129-7CD56F9B8D86}">
      <dgm:prSet custT="1"/>
      <dgm:spPr/>
      <dgm:t>
        <a:bodyPr/>
        <a:lstStyle/>
        <a:p>
          <a:r>
            <a:rPr lang="en-US" sz="1600" dirty="0"/>
            <a:t>Natural Language Processing Module.</a:t>
          </a:r>
        </a:p>
      </dgm:t>
    </dgm:pt>
    <dgm:pt modelId="{29896466-143E-474C-9A32-5C390F2EDA00}" type="parTrans" cxnId="{B42FA6F7-7FA0-4FC3-9EB4-3A49F009FEC1}">
      <dgm:prSet/>
      <dgm:spPr/>
      <dgm:t>
        <a:bodyPr/>
        <a:lstStyle/>
        <a:p>
          <a:endParaRPr lang="en-US"/>
        </a:p>
      </dgm:t>
    </dgm:pt>
    <dgm:pt modelId="{C923EB1D-A064-4ACE-A6DD-2871E14C23D2}" type="sibTrans" cxnId="{B42FA6F7-7FA0-4FC3-9EB4-3A49F009FEC1}">
      <dgm:prSet/>
      <dgm:spPr/>
      <dgm:t>
        <a:bodyPr/>
        <a:lstStyle/>
        <a:p>
          <a:r>
            <a:rPr lang="en-US" dirty="0" smtClean="0"/>
            <a:t>2</a:t>
          </a:r>
          <a:endParaRPr lang="en-US" dirty="0"/>
        </a:p>
      </dgm:t>
    </dgm:pt>
    <dgm:pt modelId="{3D08ABD1-3313-425E-81B3-53EAF71FDAC1}" type="pres">
      <dgm:prSet presAssocID="{2120C891-C8C2-4A17-A84F-6B72A0FE8EDA}" presName="Name0" presStyleCnt="0">
        <dgm:presLayoutVars>
          <dgm:animLvl val="lvl"/>
          <dgm:resizeHandles val="exact"/>
        </dgm:presLayoutVars>
      </dgm:prSet>
      <dgm:spPr/>
      <dgm:t>
        <a:bodyPr/>
        <a:lstStyle/>
        <a:p>
          <a:endParaRPr lang="en-IN"/>
        </a:p>
      </dgm:t>
    </dgm:pt>
    <dgm:pt modelId="{2EF2C319-4E0A-4B50-BCD9-FA84B4D3E14E}" type="pres">
      <dgm:prSet presAssocID="{A371869D-C634-4603-8B7D-F2BE7376FA4E}" presName="compositeNode" presStyleCnt="0">
        <dgm:presLayoutVars>
          <dgm:bulletEnabled val="1"/>
        </dgm:presLayoutVars>
      </dgm:prSet>
      <dgm:spPr/>
    </dgm:pt>
    <dgm:pt modelId="{7491F302-4FB6-4A59-A648-51DB426FA98E}" type="pres">
      <dgm:prSet presAssocID="{A371869D-C634-4603-8B7D-F2BE7376FA4E}" presName="bgRect" presStyleLbl="bgAccFollowNode1" presStyleIdx="0" presStyleCnt="2"/>
      <dgm:spPr/>
      <dgm:t>
        <a:bodyPr/>
        <a:lstStyle/>
        <a:p>
          <a:endParaRPr lang="en-IN"/>
        </a:p>
      </dgm:t>
    </dgm:pt>
    <dgm:pt modelId="{46B268E9-1D68-4411-8F9E-E4131439DE91}" type="pres">
      <dgm:prSet presAssocID="{898B8511-31BA-43D9-A860-2E303802FBC5}" presName="sibTransNodeCircle" presStyleLbl="alignNode1" presStyleIdx="0" presStyleCnt="4">
        <dgm:presLayoutVars>
          <dgm:chMax val="0"/>
          <dgm:bulletEnabled/>
        </dgm:presLayoutVars>
      </dgm:prSet>
      <dgm:spPr/>
      <dgm:t>
        <a:bodyPr/>
        <a:lstStyle/>
        <a:p>
          <a:endParaRPr lang="en-IN"/>
        </a:p>
      </dgm:t>
    </dgm:pt>
    <dgm:pt modelId="{6D0FFF70-724D-4E84-9CC2-7BABF0075E47}" type="pres">
      <dgm:prSet presAssocID="{A371869D-C634-4603-8B7D-F2BE7376FA4E}" presName="bottomLine" presStyleLbl="alignNode1" presStyleIdx="1" presStyleCnt="4">
        <dgm:presLayoutVars/>
      </dgm:prSet>
      <dgm:spPr/>
    </dgm:pt>
    <dgm:pt modelId="{A2B31333-C691-4C88-836F-15A030020D26}" type="pres">
      <dgm:prSet presAssocID="{A371869D-C634-4603-8B7D-F2BE7376FA4E}" presName="nodeText" presStyleLbl="bgAccFollowNode1" presStyleIdx="0" presStyleCnt="2">
        <dgm:presLayoutVars>
          <dgm:bulletEnabled val="1"/>
        </dgm:presLayoutVars>
      </dgm:prSet>
      <dgm:spPr/>
      <dgm:t>
        <a:bodyPr/>
        <a:lstStyle/>
        <a:p>
          <a:endParaRPr lang="en-IN"/>
        </a:p>
      </dgm:t>
    </dgm:pt>
    <dgm:pt modelId="{EF7BABEC-A870-4E2A-90C4-4BA12F878346}" type="pres">
      <dgm:prSet presAssocID="{898B8511-31BA-43D9-A860-2E303802FBC5}" presName="sibTrans" presStyleCnt="0"/>
      <dgm:spPr/>
    </dgm:pt>
    <dgm:pt modelId="{8C0E2869-9E14-4FD1-8264-59C88521C0EE}" type="pres">
      <dgm:prSet presAssocID="{75822824-7027-4F16-A129-7CD56F9B8D86}" presName="compositeNode" presStyleCnt="0">
        <dgm:presLayoutVars>
          <dgm:bulletEnabled val="1"/>
        </dgm:presLayoutVars>
      </dgm:prSet>
      <dgm:spPr/>
    </dgm:pt>
    <dgm:pt modelId="{F5F5F883-1ABC-4FC1-A2F9-C2E78AB01861}" type="pres">
      <dgm:prSet presAssocID="{75822824-7027-4F16-A129-7CD56F9B8D86}" presName="bgRect" presStyleLbl="bgAccFollowNode1" presStyleIdx="1" presStyleCnt="2"/>
      <dgm:spPr/>
      <dgm:t>
        <a:bodyPr/>
        <a:lstStyle/>
        <a:p>
          <a:endParaRPr lang="en-IN"/>
        </a:p>
      </dgm:t>
    </dgm:pt>
    <dgm:pt modelId="{969D5AD3-8514-46F9-B9C6-1867B5672384}" type="pres">
      <dgm:prSet presAssocID="{C923EB1D-A064-4ACE-A6DD-2871E14C23D2}" presName="sibTransNodeCircle" presStyleLbl="alignNode1" presStyleIdx="2" presStyleCnt="4">
        <dgm:presLayoutVars>
          <dgm:chMax val="0"/>
          <dgm:bulletEnabled/>
        </dgm:presLayoutVars>
      </dgm:prSet>
      <dgm:spPr/>
      <dgm:t>
        <a:bodyPr/>
        <a:lstStyle/>
        <a:p>
          <a:endParaRPr lang="en-IN"/>
        </a:p>
      </dgm:t>
    </dgm:pt>
    <dgm:pt modelId="{A60ED351-9AE7-4D50-A7BC-90141D8FFE50}" type="pres">
      <dgm:prSet presAssocID="{75822824-7027-4F16-A129-7CD56F9B8D86}" presName="bottomLine" presStyleLbl="alignNode1" presStyleIdx="3" presStyleCnt="4">
        <dgm:presLayoutVars/>
      </dgm:prSet>
      <dgm:spPr/>
    </dgm:pt>
    <dgm:pt modelId="{1AF8C9A5-E73A-40A5-864A-2A5361050E36}" type="pres">
      <dgm:prSet presAssocID="{75822824-7027-4F16-A129-7CD56F9B8D86}" presName="nodeText" presStyleLbl="bgAccFollowNode1" presStyleIdx="1" presStyleCnt="2">
        <dgm:presLayoutVars>
          <dgm:bulletEnabled val="1"/>
        </dgm:presLayoutVars>
      </dgm:prSet>
      <dgm:spPr/>
      <dgm:t>
        <a:bodyPr/>
        <a:lstStyle/>
        <a:p>
          <a:endParaRPr lang="en-IN"/>
        </a:p>
      </dgm:t>
    </dgm:pt>
  </dgm:ptLst>
  <dgm:cxnLst>
    <dgm:cxn modelId="{B42FA6F7-7FA0-4FC3-9EB4-3A49F009FEC1}" srcId="{2120C891-C8C2-4A17-A84F-6B72A0FE8EDA}" destId="{75822824-7027-4F16-A129-7CD56F9B8D86}" srcOrd="1" destOrd="0" parTransId="{29896466-143E-474C-9A32-5C390F2EDA00}" sibTransId="{C923EB1D-A064-4ACE-A6DD-2871E14C23D2}"/>
    <dgm:cxn modelId="{1F4A6A15-A1F6-4294-8221-00AE791BEEA9}" type="presOf" srcId="{898B8511-31BA-43D9-A860-2E303802FBC5}" destId="{46B268E9-1D68-4411-8F9E-E4131439DE91}" srcOrd="0" destOrd="0" presId="urn:microsoft.com/office/officeart/2016/7/layout/BasicLinearProcessNumbered"/>
    <dgm:cxn modelId="{A45E4B73-6A5F-41A7-8505-135A3AC81104}" type="presOf" srcId="{A371869D-C634-4603-8B7D-F2BE7376FA4E}" destId="{7491F302-4FB6-4A59-A648-51DB426FA98E}" srcOrd="0" destOrd="0" presId="urn:microsoft.com/office/officeart/2016/7/layout/BasicLinearProcessNumbered"/>
    <dgm:cxn modelId="{7FDA9F46-5137-47AF-9CB7-83AAE5C5DA23}" type="presOf" srcId="{75822824-7027-4F16-A129-7CD56F9B8D86}" destId="{1AF8C9A5-E73A-40A5-864A-2A5361050E36}" srcOrd="1" destOrd="0" presId="urn:microsoft.com/office/officeart/2016/7/layout/BasicLinearProcessNumbered"/>
    <dgm:cxn modelId="{1692B0D5-CF8B-4A0E-ADB5-BDB93DF32CB8}" srcId="{2120C891-C8C2-4A17-A84F-6B72A0FE8EDA}" destId="{A371869D-C634-4603-8B7D-F2BE7376FA4E}" srcOrd="0" destOrd="0" parTransId="{B000E988-05B0-4D48-8C91-F2C4DAD3D5A3}" sibTransId="{898B8511-31BA-43D9-A860-2E303802FBC5}"/>
    <dgm:cxn modelId="{F971C3DF-4518-4781-9B29-1A5DA6D190A7}" type="presOf" srcId="{2120C891-C8C2-4A17-A84F-6B72A0FE8EDA}" destId="{3D08ABD1-3313-425E-81B3-53EAF71FDAC1}" srcOrd="0" destOrd="0" presId="urn:microsoft.com/office/officeart/2016/7/layout/BasicLinearProcessNumbered"/>
    <dgm:cxn modelId="{DC61FAF9-E821-4925-8E50-214ACFA48B4C}" type="presOf" srcId="{C923EB1D-A064-4ACE-A6DD-2871E14C23D2}" destId="{969D5AD3-8514-46F9-B9C6-1867B5672384}" srcOrd="0" destOrd="0" presId="urn:microsoft.com/office/officeart/2016/7/layout/BasicLinearProcessNumbered"/>
    <dgm:cxn modelId="{BD468C4A-3014-445C-82F0-B87DF838303F}" type="presOf" srcId="{75822824-7027-4F16-A129-7CD56F9B8D86}" destId="{F5F5F883-1ABC-4FC1-A2F9-C2E78AB01861}" srcOrd="0" destOrd="0" presId="urn:microsoft.com/office/officeart/2016/7/layout/BasicLinearProcessNumbered"/>
    <dgm:cxn modelId="{B3AD1184-AC57-4FDB-9B7E-01C2ADFB2DB0}" type="presOf" srcId="{A371869D-C634-4603-8B7D-F2BE7376FA4E}" destId="{A2B31333-C691-4C88-836F-15A030020D26}" srcOrd="1" destOrd="0" presId="urn:microsoft.com/office/officeart/2016/7/layout/BasicLinearProcessNumbered"/>
    <dgm:cxn modelId="{7A27D4D3-F16C-4D5D-897F-DEC3F09F550D}" type="presParOf" srcId="{3D08ABD1-3313-425E-81B3-53EAF71FDAC1}" destId="{2EF2C319-4E0A-4B50-BCD9-FA84B4D3E14E}" srcOrd="0" destOrd="0" presId="urn:microsoft.com/office/officeart/2016/7/layout/BasicLinearProcessNumbered"/>
    <dgm:cxn modelId="{CE31EF9C-81A8-4336-8B9F-66EBEE052403}" type="presParOf" srcId="{2EF2C319-4E0A-4B50-BCD9-FA84B4D3E14E}" destId="{7491F302-4FB6-4A59-A648-51DB426FA98E}" srcOrd="0" destOrd="0" presId="urn:microsoft.com/office/officeart/2016/7/layout/BasicLinearProcessNumbered"/>
    <dgm:cxn modelId="{87A83F44-DFF8-417B-AA9E-6DCFCB9B609A}" type="presParOf" srcId="{2EF2C319-4E0A-4B50-BCD9-FA84B4D3E14E}" destId="{46B268E9-1D68-4411-8F9E-E4131439DE91}" srcOrd="1" destOrd="0" presId="urn:microsoft.com/office/officeart/2016/7/layout/BasicLinearProcessNumbered"/>
    <dgm:cxn modelId="{F6F2AB5D-95FC-4BC2-91A4-85F847FCDAB4}" type="presParOf" srcId="{2EF2C319-4E0A-4B50-BCD9-FA84B4D3E14E}" destId="{6D0FFF70-724D-4E84-9CC2-7BABF0075E47}" srcOrd="2" destOrd="0" presId="urn:microsoft.com/office/officeart/2016/7/layout/BasicLinearProcessNumbered"/>
    <dgm:cxn modelId="{93A5AA90-2546-4B3E-99C3-782A13397128}" type="presParOf" srcId="{2EF2C319-4E0A-4B50-BCD9-FA84B4D3E14E}" destId="{A2B31333-C691-4C88-836F-15A030020D26}" srcOrd="3" destOrd="0" presId="urn:microsoft.com/office/officeart/2016/7/layout/BasicLinearProcessNumbered"/>
    <dgm:cxn modelId="{482893ED-BA06-4617-92FD-145CF70D9D50}" type="presParOf" srcId="{3D08ABD1-3313-425E-81B3-53EAF71FDAC1}" destId="{EF7BABEC-A870-4E2A-90C4-4BA12F878346}" srcOrd="1" destOrd="0" presId="urn:microsoft.com/office/officeart/2016/7/layout/BasicLinearProcessNumbered"/>
    <dgm:cxn modelId="{F43742EB-B769-40BE-BDC1-77FF8EF41A06}" type="presParOf" srcId="{3D08ABD1-3313-425E-81B3-53EAF71FDAC1}" destId="{8C0E2869-9E14-4FD1-8264-59C88521C0EE}" srcOrd="2" destOrd="0" presId="urn:microsoft.com/office/officeart/2016/7/layout/BasicLinearProcessNumbered"/>
    <dgm:cxn modelId="{8464A9EA-0A98-49C2-99A3-1468F1D9140B}" type="presParOf" srcId="{8C0E2869-9E14-4FD1-8264-59C88521C0EE}" destId="{F5F5F883-1ABC-4FC1-A2F9-C2E78AB01861}" srcOrd="0" destOrd="0" presId="urn:microsoft.com/office/officeart/2016/7/layout/BasicLinearProcessNumbered"/>
    <dgm:cxn modelId="{C7B8F89E-8E55-456E-86AB-CD0C9CA5A500}" type="presParOf" srcId="{8C0E2869-9E14-4FD1-8264-59C88521C0EE}" destId="{969D5AD3-8514-46F9-B9C6-1867B5672384}" srcOrd="1" destOrd="0" presId="urn:microsoft.com/office/officeart/2016/7/layout/BasicLinearProcessNumbered"/>
    <dgm:cxn modelId="{A8647BBE-28C9-4850-8A30-9D0C2966E61C}" type="presParOf" srcId="{8C0E2869-9E14-4FD1-8264-59C88521C0EE}" destId="{A60ED351-9AE7-4D50-A7BC-90141D8FFE50}" srcOrd="2" destOrd="0" presId="urn:microsoft.com/office/officeart/2016/7/layout/BasicLinearProcessNumbered"/>
    <dgm:cxn modelId="{73260B29-F74A-492F-866C-BA6A742FD1F5}" type="presParOf" srcId="{8C0E2869-9E14-4FD1-8264-59C88521C0EE}" destId="{1AF8C9A5-E73A-40A5-864A-2A5361050E36}" srcOrd="3" destOrd="0" presId="urn:microsoft.com/office/officeart/2016/7/layout/BasicLinearProcessNumbered"/>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491F302-4FB6-4A59-A648-51DB426FA98E}">
      <dsp:nvSpPr>
        <dsp:cNvPr id="0" name=""/>
        <dsp:cNvSpPr/>
      </dsp:nvSpPr>
      <dsp:spPr>
        <a:xfrm>
          <a:off x="801" y="0"/>
          <a:ext cx="3126361" cy="3525881"/>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3743" tIns="330200" rIns="243743" bIns="330200" numCol="1" spcCol="1270" anchor="t" anchorCtr="0">
          <a:noAutofit/>
        </a:bodyPr>
        <a:lstStyle/>
        <a:p>
          <a:pPr lvl="0" algn="l" defTabSz="1155700">
            <a:lnSpc>
              <a:spcPct val="90000"/>
            </a:lnSpc>
            <a:spcBef>
              <a:spcPct val="0"/>
            </a:spcBef>
            <a:spcAft>
              <a:spcPct val="35000"/>
            </a:spcAft>
          </a:pPr>
          <a:r>
            <a:rPr lang="en-IN" sz="2600" kern="1200" dirty="0"/>
            <a:t>Communication between Arduino board and the Operating System.</a:t>
          </a:r>
          <a:endParaRPr lang="en-US" sz="2600" kern="1200" dirty="0"/>
        </a:p>
      </dsp:txBody>
      <dsp:txXfrm>
        <a:off x="801" y="1339834"/>
        <a:ext cx="3126361" cy="2115528"/>
      </dsp:txXfrm>
    </dsp:sp>
    <dsp:sp modelId="{46B268E9-1D68-4411-8F9E-E4131439DE91}">
      <dsp:nvSpPr>
        <dsp:cNvPr id="0" name=""/>
        <dsp:cNvSpPr/>
      </dsp:nvSpPr>
      <dsp:spPr>
        <a:xfrm>
          <a:off x="1035100" y="352588"/>
          <a:ext cx="1057764" cy="1057764"/>
        </a:xfrm>
        <a:prstGeom prst="ellips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467" tIns="12700" rIns="82467" bIns="12700" numCol="1" spcCol="1270" anchor="ctr" anchorCtr="0">
          <a:noAutofit/>
        </a:bodyPr>
        <a:lstStyle/>
        <a:p>
          <a:pPr lvl="0" algn="ctr" defTabSz="2133600">
            <a:lnSpc>
              <a:spcPct val="90000"/>
            </a:lnSpc>
            <a:spcBef>
              <a:spcPct val="0"/>
            </a:spcBef>
            <a:spcAft>
              <a:spcPct val="35000"/>
            </a:spcAft>
          </a:pPr>
          <a:r>
            <a:rPr lang="en-US" sz="4800" kern="1200" dirty="0" smtClean="0"/>
            <a:t>1</a:t>
          </a:r>
          <a:endParaRPr lang="en-US" sz="4800" kern="1200" dirty="0"/>
        </a:p>
      </dsp:txBody>
      <dsp:txXfrm>
        <a:off x="1035100" y="352588"/>
        <a:ext cx="1057764" cy="1057764"/>
      </dsp:txXfrm>
    </dsp:sp>
    <dsp:sp modelId="{6D0FFF70-724D-4E84-9CC2-7BABF0075E47}">
      <dsp:nvSpPr>
        <dsp:cNvPr id="0" name=""/>
        <dsp:cNvSpPr/>
      </dsp:nvSpPr>
      <dsp:spPr>
        <a:xfrm>
          <a:off x="801" y="3525809"/>
          <a:ext cx="3126361" cy="72"/>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F5F883-1ABC-4FC1-A2F9-C2E78AB01861}">
      <dsp:nvSpPr>
        <dsp:cNvPr id="0" name=""/>
        <dsp:cNvSpPr/>
      </dsp:nvSpPr>
      <dsp:spPr>
        <a:xfrm>
          <a:off x="3439799" y="0"/>
          <a:ext cx="3126361" cy="3525881"/>
        </a:xfrm>
        <a:prstGeom prst="rect">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3743" tIns="330200" rIns="243743" bIns="330200" numCol="1" spcCol="1270" anchor="t" anchorCtr="0">
          <a:noAutofit/>
        </a:bodyPr>
        <a:lstStyle/>
        <a:p>
          <a:pPr lvl="0" algn="l" defTabSz="711200">
            <a:lnSpc>
              <a:spcPct val="90000"/>
            </a:lnSpc>
            <a:spcBef>
              <a:spcPct val="0"/>
            </a:spcBef>
            <a:spcAft>
              <a:spcPct val="35000"/>
            </a:spcAft>
          </a:pPr>
          <a:r>
            <a:rPr lang="en-US" sz="1600" kern="1200" dirty="0"/>
            <a:t>Natural Language Processing Module.</a:t>
          </a:r>
        </a:p>
      </dsp:txBody>
      <dsp:txXfrm>
        <a:off x="3439799" y="1339834"/>
        <a:ext cx="3126361" cy="2115528"/>
      </dsp:txXfrm>
    </dsp:sp>
    <dsp:sp modelId="{969D5AD3-8514-46F9-B9C6-1867B5672384}">
      <dsp:nvSpPr>
        <dsp:cNvPr id="0" name=""/>
        <dsp:cNvSpPr/>
      </dsp:nvSpPr>
      <dsp:spPr>
        <a:xfrm>
          <a:off x="4474098" y="352588"/>
          <a:ext cx="1057764" cy="1057764"/>
        </a:xfrm>
        <a:prstGeom prst="ellips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467" tIns="12700" rIns="82467" bIns="12700" numCol="1" spcCol="1270" anchor="ctr" anchorCtr="0">
          <a:noAutofit/>
        </a:bodyPr>
        <a:lstStyle/>
        <a:p>
          <a:pPr lvl="0" algn="ctr" defTabSz="2133600">
            <a:lnSpc>
              <a:spcPct val="90000"/>
            </a:lnSpc>
            <a:spcBef>
              <a:spcPct val="0"/>
            </a:spcBef>
            <a:spcAft>
              <a:spcPct val="35000"/>
            </a:spcAft>
          </a:pPr>
          <a:r>
            <a:rPr lang="en-US" sz="4800" kern="1200" dirty="0" smtClean="0"/>
            <a:t>2</a:t>
          </a:r>
          <a:endParaRPr lang="en-US" sz="4800" kern="1200" dirty="0"/>
        </a:p>
      </dsp:txBody>
      <dsp:txXfrm>
        <a:off x="4474098" y="352588"/>
        <a:ext cx="1057764" cy="1057764"/>
      </dsp:txXfrm>
    </dsp:sp>
    <dsp:sp modelId="{A60ED351-9AE7-4D50-A7BC-90141D8FFE50}">
      <dsp:nvSpPr>
        <dsp:cNvPr id="0" name=""/>
        <dsp:cNvSpPr/>
      </dsp:nvSpPr>
      <dsp:spPr>
        <a:xfrm>
          <a:off x="3439799" y="3525809"/>
          <a:ext cx="3126361" cy="72"/>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xmlns="">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11EF17-FBC5-4C14-BE91-2EA3D8ED132C}" type="datetimeFigureOut">
              <a:rPr lang="en-IN" smtClean="0"/>
              <a:pPr/>
              <a:t>27-03-2017</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009CD8-825E-453A-9165-404AED03C9E5}"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xmlns=""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pPr/>
              <a:t>3/27/2017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3/27/2017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3/27/2017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3/27/2017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3/27/2017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3/27/2017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3/27/2017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3/27/2017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3/27/2017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3/27/2017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pPr/>
              <a:t>3/27/2017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pPr/>
              <a:t>3/27/2017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pPr/>
              <a:t>3/27/2017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pPr/>
              <a:t>3/27/2017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pPr/>
              <a:t>3/27/2017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3/27/2017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3/27/2017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xmlns=""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3/27/2017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en.wikipedia.org/wiki/Statistical_classification"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2" Type="http://schemas.openxmlformats.org/officeDocument/2006/relationships/hyperlink" Target="https://en.wikipedia.org/wiki/Ensemble_learnin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304800"/>
            <a:ext cx="10217426" cy="523220"/>
          </a:xfrm>
          <a:prstGeom prst="rect">
            <a:avLst/>
          </a:prstGeom>
          <a:noFill/>
        </p:spPr>
        <p:txBody>
          <a:bodyPr wrap="square" rtlCol="0">
            <a:spAutoFit/>
          </a:bodyPr>
          <a:lstStyle/>
          <a:p>
            <a:r>
              <a:rPr lang="en-IN" sz="2800" dirty="0">
                <a:solidFill>
                  <a:schemeClr val="bg1"/>
                </a:solidFill>
              </a:rPr>
              <a:t>                 NATIONAL INSTITUTE OF TECHNOLOGY PATNA </a:t>
            </a:r>
          </a:p>
        </p:txBody>
      </p:sp>
      <p:sp>
        <p:nvSpPr>
          <p:cNvPr id="4" name="TextBox 3"/>
          <p:cNvSpPr txBox="1"/>
          <p:nvPr/>
        </p:nvSpPr>
        <p:spPr>
          <a:xfrm>
            <a:off x="3061252" y="1007165"/>
            <a:ext cx="7341705" cy="1354217"/>
          </a:xfrm>
          <a:prstGeom prst="rect">
            <a:avLst/>
          </a:prstGeom>
          <a:noFill/>
        </p:spPr>
        <p:txBody>
          <a:bodyPr wrap="square" rtlCol="0">
            <a:spAutoFit/>
          </a:bodyPr>
          <a:lstStyle/>
          <a:p>
            <a:r>
              <a:rPr lang="en-IN" dirty="0"/>
              <a:t>                           </a:t>
            </a:r>
          </a:p>
          <a:p>
            <a:r>
              <a:rPr lang="en-IN" dirty="0">
                <a:solidFill>
                  <a:schemeClr val="bg1"/>
                </a:solidFill>
              </a:rPr>
              <a:t>				  </a:t>
            </a:r>
            <a:r>
              <a:rPr lang="en-IN" sz="3200" dirty="0">
                <a:solidFill>
                  <a:schemeClr val="bg1"/>
                </a:solidFill>
              </a:rPr>
              <a:t>INARMJHA</a:t>
            </a:r>
          </a:p>
          <a:p>
            <a:r>
              <a:rPr lang="en-IN" sz="3200" dirty="0">
                <a:solidFill>
                  <a:schemeClr val="bg1"/>
                </a:solidFill>
              </a:rPr>
              <a:t> SMART OS THAT RUNS A SMART HOME</a:t>
            </a:r>
          </a:p>
        </p:txBody>
      </p:sp>
      <p:pic>
        <p:nvPicPr>
          <p:cNvPr id="1026" name="Picture 2" descr="https://encrypted-tbn0.gstatic.com/images?q=tbn:ANd9GcRlxGvCpBapjvdYmOXnGEUB8T68DnX0rGjcMPgbHjz8y1N4LEO7s4RenAQ"/>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645426" y="2361382"/>
            <a:ext cx="1285461" cy="11811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2133601" y="3737113"/>
            <a:ext cx="2637182" cy="646331"/>
          </a:xfrm>
          <a:prstGeom prst="rect">
            <a:avLst/>
          </a:prstGeom>
          <a:noFill/>
        </p:spPr>
        <p:txBody>
          <a:bodyPr wrap="square" rtlCol="0">
            <a:spAutoFit/>
          </a:bodyPr>
          <a:lstStyle/>
          <a:p>
            <a:r>
              <a:rPr lang="en-IN" dirty="0" smtClean="0"/>
              <a:t>K.N.S.N.GURU CHARAN</a:t>
            </a:r>
            <a:endParaRPr lang="en-IN" dirty="0"/>
          </a:p>
          <a:p>
            <a:r>
              <a:rPr lang="en-IN" dirty="0"/>
              <a:t>1406102</a:t>
            </a:r>
          </a:p>
        </p:txBody>
      </p:sp>
      <p:sp>
        <p:nvSpPr>
          <p:cNvPr id="6" name="TextBox 5"/>
          <p:cNvSpPr txBox="1"/>
          <p:nvPr/>
        </p:nvSpPr>
        <p:spPr>
          <a:xfrm>
            <a:off x="4770784" y="3737113"/>
            <a:ext cx="1713256" cy="646331"/>
          </a:xfrm>
          <a:prstGeom prst="rect">
            <a:avLst/>
          </a:prstGeom>
          <a:noFill/>
        </p:spPr>
        <p:txBody>
          <a:bodyPr wrap="square" rtlCol="0">
            <a:spAutoFit/>
          </a:bodyPr>
          <a:lstStyle/>
          <a:p>
            <a:r>
              <a:rPr lang="en-IN" dirty="0"/>
              <a:t>N.S.KRISHNA</a:t>
            </a:r>
          </a:p>
          <a:p>
            <a:r>
              <a:rPr lang="en-IN" dirty="0"/>
              <a:t>1406036</a:t>
            </a:r>
          </a:p>
        </p:txBody>
      </p:sp>
      <p:sp>
        <p:nvSpPr>
          <p:cNvPr id="7" name="TextBox 6"/>
          <p:cNvSpPr txBox="1"/>
          <p:nvPr/>
        </p:nvSpPr>
        <p:spPr>
          <a:xfrm>
            <a:off x="6457535" y="3737113"/>
            <a:ext cx="1493769" cy="646331"/>
          </a:xfrm>
          <a:prstGeom prst="rect">
            <a:avLst/>
          </a:prstGeom>
          <a:noFill/>
        </p:spPr>
        <p:txBody>
          <a:bodyPr wrap="square" rtlCol="0">
            <a:spAutoFit/>
          </a:bodyPr>
          <a:lstStyle/>
          <a:p>
            <a:r>
              <a:rPr lang="en-IN" dirty="0"/>
              <a:t>B.S.REDDY</a:t>
            </a:r>
          </a:p>
          <a:p>
            <a:r>
              <a:rPr lang="en-IN" dirty="0"/>
              <a:t>1406001</a:t>
            </a:r>
          </a:p>
        </p:txBody>
      </p:sp>
      <p:sp>
        <p:nvSpPr>
          <p:cNvPr id="8" name="TextBox 7"/>
          <p:cNvSpPr txBox="1"/>
          <p:nvPr/>
        </p:nvSpPr>
        <p:spPr>
          <a:xfrm>
            <a:off x="7792278" y="3737113"/>
            <a:ext cx="1550505" cy="646331"/>
          </a:xfrm>
          <a:prstGeom prst="rect">
            <a:avLst/>
          </a:prstGeom>
          <a:noFill/>
        </p:spPr>
        <p:txBody>
          <a:bodyPr wrap="square" rtlCol="0">
            <a:spAutoFit/>
          </a:bodyPr>
          <a:lstStyle/>
          <a:p>
            <a:r>
              <a:rPr lang="en-IN" dirty="0"/>
              <a:t>M.K.KUMAR</a:t>
            </a:r>
          </a:p>
          <a:p>
            <a:r>
              <a:rPr lang="en-IN" dirty="0"/>
              <a:t>1406015</a:t>
            </a:r>
          </a:p>
        </p:txBody>
      </p:sp>
      <p:sp>
        <p:nvSpPr>
          <p:cNvPr id="9" name="TextBox 8"/>
          <p:cNvSpPr txBox="1"/>
          <p:nvPr/>
        </p:nvSpPr>
        <p:spPr>
          <a:xfrm>
            <a:off x="2716696" y="4625009"/>
            <a:ext cx="6109252" cy="1200329"/>
          </a:xfrm>
          <a:prstGeom prst="rect">
            <a:avLst/>
          </a:prstGeom>
          <a:noFill/>
        </p:spPr>
        <p:txBody>
          <a:bodyPr wrap="square" rtlCol="0">
            <a:spAutoFit/>
          </a:bodyPr>
          <a:lstStyle/>
          <a:p>
            <a:r>
              <a:rPr lang="en-IN" dirty="0"/>
              <a:t>                      </a:t>
            </a:r>
          </a:p>
          <a:p>
            <a:r>
              <a:rPr lang="en-IN" dirty="0"/>
              <a:t>			 UNDER THE GUIDANCE OF</a:t>
            </a:r>
          </a:p>
          <a:p>
            <a:r>
              <a:rPr lang="en-IN" dirty="0"/>
              <a:t>                                </a:t>
            </a:r>
            <a:r>
              <a:rPr lang="en-IN" dirty="0" smtClean="0"/>
              <a:t>Dr. M.T.U </a:t>
            </a:r>
            <a:r>
              <a:rPr lang="en-IN" dirty="0"/>
              <a:t>HAIDER</a:t>
            </a:r>
          </a:p>
          <a:p>
            <a:r>
              <a:rPr lang="en-IN" dirty="0"/>
              <a:t>      DEPARTMENT OF COMPUTER SCIENCE AND ENGINEERING</a:t>
            </a:r>
          </a:p>
        </p:txBody>
      </p:sp>
      <p:sp>
        <p:nvSpPr>
          <p:cNvPr id="10" name="TextBox 9"/>
          <p:cNvSpPr txBox="1"/>
          <p:nvPr/>
        </p:nvSpPr>
        <p:spPr>
          <a:xfrm>
            <a:off x="3061252" y="728870"/>
            <a:ext cx="5618922" cy="369332"/>
          </a:xfrm>
          <a:prstGeom prst="rect">
            <a:avLst/>
          </a:prstGeom>
          <a:noFill/>
        </p:spPr>
        <p:txBody>
          <a:bodyPr wrap="square" rtlCol="0">
            <a:spAutoFit/>
          </a:bodyPr>
          <a:lstStyle/>
          <a:p>
            <a:r>
              <a:rPr lang="en-IN" dirty="0">
                <a:solidFill>
                  <a:schemeClr val="bg1"/>
                </a:solidFill>
              </a:rPr>
              <a:t>DEPARTMENT OF COMPUTER SCIENCE AND ENGINEERING</a:t>
            </a:r>
          </a:p>
        </p:txBody>
      </p:sp>
    </p:spTree>
    <p:extLst>
      <p:ext uri="{BB962C8B-B14F-4D97-AF65-F5344CB8AC3E}">
        <p14:creationId xmlns:p14="http://schemas.microsoft.com/office/powerpoint/2010/main" xmlns="" val="23072908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34572"/>
            <a:ext cx="10515600" cy="5866228"/>
          </a:xfrm>
        </p:spPr>
        <p:txBody>
          <a:bodyPr/>
          <a:lstStyle/>
          <a:p>
            <a:pPr marL="0" indent="0">
              <a:buNone/>
            </a:pPr>
            <a:r>
              <a:rPr lang="en-IN" b="1" dirty="0" smtClean="0">
                <a:solidFill>
                  <a:schemeClr val="bg1"/>
                </a:solidFill>
              </a:rPr>
              <a:t> Additional Packages Required </a:t>
            </a:r>
            <a:r>
              <a:rPr lang="en-IN" b="1" dirty="0" smtClean="0">
                <a:solidFill>
                  <a:schemeClr val="bg2">
                    <a:lumMod val="50000"/>
                  </a:schemeClr>
                </a:solidFill>
              </a:rPr>
              <a:t>:</a:t>
            </a:r>
            <a:endParaRPr lang="en-IN" b="1" dirty="0">
              <a:solidFill>
                <a:schemeClr val="bg2">
                  <a:lumMod val="50000"/>
                </a:schemeClr>
              </a:solidFill>
            </a:endParaRPr>
          </a:p>
          <a:p>
            <a:r>
              <a:rPr lang="en-IN" dirty="0"/>
              <a:t> </a:t>
            </a:r>
            <a:r>
              <a:rPr lang="en-IN" dirty="0" smtClean="0"/>
              <a:t>These are obtained from Arch </a:t>
            </a:r>
            <a:r>
              <a:rPr lang="en-IN" dirty="0" smtClean="0"/>
              <a:t>User R</a:t>
            </a:r>
            <a:r>
              <a:rPr lang="en-IN" dirty="0" smtClean="0"/>
              <a:t>epository</a:t>
            </a:r>
            <a:r>
              <a:rPr lang="en-IN" dirty="0" smtClean="0"/>
              <a:t>.</a:t>
            </a:r>
            <a:endParaRPr lang="en-IN" dirty="0"/>
          </a:p>
          <a:p>
            <a:r>
              <a:rPr lang="en-IN" dirty="0"/>
              <a:t> The packages are accessible through “</a:t>
            </a:r>
            <a:r>
              <a:rPr lang="en-IN" dirty="0" err="1"/>
              <a:t>pacman</a:t>
            </a:r>
            <a:r>
              <a:rPr lang="en-IN" dirty="0"/>
              <a:t>”</a:t>
            </a:r>
          </a:p>
          <a:p>
            <a:r>
              <a:rPr lang="en-IN" dirty="0"/>
              <a:t> </a:t>
            </a:r>
            <a:r>
              <a:rPr lang="en-IN" u="sng" dirty="0"/>
              <a:t>package-name</a:t>
            </a:r>
            <a:r>
              <a:rPr lang="en-IN" dirty="0"/>
              <a:t>                          </a:t>
            </a:r>
            <a:r>
              <a:rPr lang="en-IN" u="sng" dirty="0"/>
              <a:t>Description</a:t>
            </a:r>
          </a:p>
          <a:p>
            <a:pPr marL="0" indent="0">
              <a:buNone/>
            </a:pPr>
            <a:r>
              <a:rPr lang="en-IN" dirty="0"/>
              <a:t>   1.  </a:t>
            </a:r>
            <a:r>
              <a:rPr lang="en-IN" dirty="0" err="1"/>
              <a:t>firefox</a:t>
            </a:r>
            <a:r>
              <a:rPr lang="en-IN" dirty="0"/>
              <a:t>                                </a:t>
            </a:r>
            <a:r>
              <a:rPr lang="en-IN" dirty="0" smtClean="0"/>
              <a:t> </a:t>
            </a:r>
            <a:r>
              <a:rPr lang="en-IN" dirty="0"/>
              <a:t>for creating a </a:t>
            </a:r>
            <a:r>
              <a:rPr lang="en-IN" dirty="0" smtClean="0"/>
              <a:t>safer,  faster </a:t>
            </a:r>
            <a:r>
              <a:rPr lang="en-IN" dirty="0"/>
              <a:t>and stable                                      </a:t>
            </a:r>
          </a:p>
          <a:p>
            <a:pPr marL="0" indent="0">
              <a:buNone/>
            </a:pPr>
            <a:r>
              <a:rPr lang="en-IN" dirty="0"/>
              <a:t>                                                   </a:t>
            </a:r>
            <a:r>
              <a:rPr lang="en-IN" dirty="0" smtClean="0"/>
              <a:t>browser</a:t>
            </a:r>
            <a:endParaRPr lang="en-IN" dirty="0"/>
          </a:p>
          <a:p>
            <a:pPr marL="0" indent="0">
              <a:buNone/>
            </a:pPr>
            <a:r>
              <a:rPr lang="en-IN" dirty="0"/>
              <a:t>   2. </a:t>
            </a:r>
            <a:r>
              <a:rPr lang="en-IN" dirty="0" err="1"/>
              <a:t>numix</a:t>
            </a:r>
            <a:r>
              <a:rPr lang="en-IN" dirty="0"/>
              <a:t>-icon-theme-git           </a:t>
            </a:r>
            <a:r>
              <a:rPr lang="en-IN" dirty="0" smtClean="0"/>
              <a:t>   icon </a:t>
            </a:r>
            <a:r>
              <a:rPr lang="en-IN" dirty="0"/>
              <a:t>theme</a:t>
            </a:r>
          </a:p>
          <a:p>
            <a:pPr marL="0" indent="0">
              <a:buNone/>
            </a:pPr>
            <a:r>
              <a:rPr lang="en-IN" dirty="0"/>
              <a:t>         </a:t>
            </a:r>
          </a:p>
        </p:txBody>
      </p:sp>
    </p:spTree>
    <p:extLst>
      <p:ext uri="{BB962C8B-B14F-4D97-AF65-F5344CB8AC3E}">
        <p14:creationId xmlns:p14="http://schemas.microsoft.com/office/powerpoint/2010/main" xmlns="" val="40670204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19022" y="998805"/>
            <a:ext cx="5810717" cy="4811151"/>
          </a:xfrm>
        </p:spPr>
      </p:pic>
      <p:pic>
        <p:nvPicPr>
          <p:cNvPr id="13" name="Picture 1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215271" y="998804"/>
            <a:ext cx="5552660" cy="4811151"/>
          </a:xfrm>
          <a:prstGeom prst="rect">
            <a:avLst/>
          </a:prstGeom>
        </p:spPr>
      </p:pic>
      <p:sp>
        <p:nvSpPr>
          <p:cNvPr id="2" name="TextBox 1"/>
          <p:cNvSpPr txBox="1"/>
          <p:nvPr/>
        </p:nvSpPr>
        <p:spPr>
          <a:xfrm>
            <a:off x="1086678" y="477078"/>
            <a:ext cx="2968487" cy="369332"/>
          </a:xfrm>
          <a:prstGeom prst="rect">
            <a:avLst/>
          </a:prstGeom>
          <a:noFill/>
        </p:spPr>
        <p:txBody>
          <a:bodyPr wrap="square" rtlCol="0">
            <a:spAutoFit/>
          </a:bodyPr>
          <a:lstStyle/>
          <a:p>
            <a:r>
              <a:rPr lang="en-IN" b="1" dirty="0">
                <a:highlight>
                  <a:srgbClr val="C0C0C0"/>
                </a:highlight>
              </a:rPr>
              <a:t>BOOT TIME</a:t>
            </a:r>
          </a:p>
        </p:txBody>
      </p:sp>
      <p:sp>
        <p:nvSpPr>
          <p:cNvPr id="4" name="TextBox 3"/>
          <p:cNvSpPr txBox="1"/>
          <p:nvPr/>
        </p:nvSpPr>
        <p:spPr>
          <a:xfrm>
            <a:off x="7474226" y="477078"/>
            <a:ext cx="2782957" cy="369332"/>
          </a:xfrm>
          <a:prstGeom prst="rect">
            <a:avLst/>
          </a:prstGeom>
          <a:noFill/>
        </p:spPr>
        <p:txBody>
          <a:bodyPr wrap="square" rtlCol="0">
            <a:spAutoFit/>
          </a:bodyPr>
          <a:lstStyle/>
          <a:p>
            <a:r>
              <a:rPr lang="en-IN" dirty="0"/>
              <a:t>       </a:t>
            </a:r>
            <a:r>
              <a:rPr lang="en-IN" b="1" dirty="0">
                <a:highlight>
                  <a:srgbClr val="C0C0C0"/>
                </a:highlight>
              </a:rPr>
              <a:t>BOOT TIME</a:t>
            </a:r>
          </a:p>
        </p:txBody>
      </p:sp>
    </p:spTree>
    <p:extLst>
      <p:ext uri="{BB962C8B-B14F-4D97-AF65-F5344CB8AC3E}">
        <p14:creationId xmlns:p14="http://schemas.microsoft.com/office/powerpoint/2010/main" xmlns="" val="1695800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5929541" y="1351722"/>
            <a:ext cx="5689760" cy="3969879"/>
          </a:xfr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38946" y="1367832"/>
            <a:ext cx="5539001" cy="4049201"/>
          </a:xfrm>
          <a:prstGeom prst="rect">
            <a:avLst/>
          </a:prstGeom>
        </p:spPr>
      </p:pic>
      <p:sp>
        <p:nvSpPr>
          <p:cNvPr id="3" name="TextBox 2"/>
          <p:cNvSpPr txBox="1"/>
          <p:nvPr/>
        </p:nvSpPr>
        <p:spPr>
          <a:xfrm>
            <a:off x="2067340" y="901148"/>
            <a:ext cx="1828799" cy="369332"/>
          </a:xfrm>
          <a:prstGeom prst="rect">
            <a:avLst/>
          </a:prstGeom>
          <a:noFill/>
        </p:spPr>
        <p:txBody>
          <a:bodyPr wrap="square" rtlCol="0">
            <a:spAutoFit/>
          </a:bodyPr>
          <a:lstStyle/>
          <a:p>
            <a:r>
              <a:rPr lang="en-IN" b="1" dirty="0">
                <a:highlight>
                  <a:srgbClr val="C0C0C0"/>
                </a:highlight>
              </a:rPr>
              <a:t>BOOT TIME</a:t>
            </a:r>
          </a:p>
        </p:txBody>
      </p:sp>
      <p:sp>
        <p:nvSpPr>
          <p:cNvPr id="4" name="TextBox 3"/>
          <p:cNvSpPr txBox="1"/>
          <p:nvPr/>
        </p:nvSpPr>
        <p:spPr>
          <a:xfrm>
            <a:off x="7381461" y="901148"/>
            <a:ext cx="2782956" cy="369332"/>
          </a:xfrm>
          <a:prstGeom prst="rect">
            <a:avLst/>
          </a:prstGeom>
          <a:noFill/>
        </p:spPr>
        <p:txBody>
          <a:bodyPr wrap="square" rtlCol="0">
            <a:spAutoFit/>
          </a:bodyPr>
          <a:lstStyle/>
          <a:p>
            <a:r>
              <a:rPr lang="en-IN" dirty="0"/>
              <a:t>              </a:t>
            </a:r>
            <a:r>
              <a:rPr lang="en-IN" b="1" dirty="0">
                <a:highlight>
                  <a:srgbClr val="C0C0C0"/>
                </a:highlight>
              </a:rPr>
              <a:t>LOGIN TIME</a:t>
            </a:r>
          </a:p>
        </p:txBody>
      </p:sp>
    </p:spTree>
    <p:extLst>
      <p:ext uri="{BB962C8B-B14F-4D97-AF65-F5344CB8AC3E}">
        <p14:creationId xmlns:p14="http://schemas.microsoft.com/office/powerpoint/2010/main" xmlns="" val="3716097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Content Placeholder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141411" y="2265849"/>
            <a:ext cx="4689234" cy="351692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TextBox 2"/>
          <p:cNvSpPr txBox="1"/>
          <p:nvPr/>
        </p:nvSpPr>
        <p:spPr>
          <a:xfrm>
            <a:off x="1141413" y="618518"/>
            <a:ext cx="9905998" cy="1478570"/>
          </a:xfrm>
          <a:prstGeom prst="rect">
            <a:avLst/>
          </a:prstGeom>
        </p:spPr>
        <p:txBody>
          <a:bodyPr vert="horz" lIns="91440" tIns="45720" rIns="91440" bIns="45720" rtlCol="0" anchor="ctr">
            <a:normAutofit/>
          </a:bodyPr>
          <a:lstStyle/>
          <a:p>
            <a:pPr defTabSz="914400">
              <a:lnSpc>
                <a:spcPct val="90000"/>
              </a:lnSpc>
              <a:spcBef>
                <a:spcPct val="0"/>
              </a:spcBef>
            </a:pPr>
            <a:r>
              <a:rPr lang="en-US" sz="3600" cap="all" dirty="0" smtClean="0">
                <a:latin typeface="+mj-lt"/>
                <a:ea typeface="+mj-ea"/>
                <a:cs typeface="+mj-cs"/>
              </a:rPr>
              <a:t>Apps in the operating System</a:t>
            </a:r>
            <a:endParaRPr lang="en-US" sz="3600" cap="all" dirty="0">
              <a:latin typeface="+mj-lt"/>
              <a:ea typeface="+mj-ea"/>
              <a:cs typeface="+mj-cs"/>
            </a:endParaRPr>
          </a:p>
        </p:txBody>
      </p:sp>
    </p:spTree>
    <p:extLst>
      <p:ext uri="{BB962C8B-B14F-4D97-AF65-F5344CB8AC3E}">
        <p14:creationId xmlns:p14="http://schemas.microsoft.com/office/powerpoint/2010/main" xmlns="" val="1032089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7078"/>
            <a:ext cx="10515600" cy="5699885"/>
          </a:xfrm>
        </p:spPr>
        <p:txBody>
          <a:bodyPr/>
          <a:lstStyle/>
          <a:p>
            <a:pPr marL="0" indent="0">
              <a:buNone/>
            </a:pPr>
            <a:endParaRPr lang="en-IN" dirty="0"/>
          </a:p>
          <a:p>
            <a:pPr marL="0" indent="0">
              <a:buNone/>
            </a:pPr>
            <a:r>
              <a:rPr lang="en-IN" b="1" dirty="0" smtClean="0">
                <a:solidFill>
                  <a:schemeClr val="bg1"/>
                </a:solidFill>
              </a:rPr>
              <a:t>AUTORUN </a:t>
            </a:r>
            <a:r>
              <a:rPr lang="en-IN" b="1" dirty="0">
                <a:solidFill>
                  <a:schemeClr val="bg1"/>
                </a:solidFill>
              </a:rPr>
              <a:t>OF BACKGROUND PROCESSES:</a:t>
            </a:r>
          </a:p>
          <a:p>
            <a:pPr marL="0" indent="0">
              <a:buNone/>
            </a:pPr>
            <a:r>
              <a:rPr lang="en-IN" b="1" dirty="0">
                <a:solidFill>
                  <a:schemeClr val="bg2">
                    <a:lumMod val="50000"/>
                  </a:schemeClr>
                </a:solidFill>
              </a:rPr>
              <a:t>AUTOSTARTING</a:t>
            </a:r>
            <a:r>
              <a:rPr lang="en-IN" dirty="0">
                <a:solidFill>
                  <a:schemeClr val="bg2">
                    <a:lumMod val="50000"/>
                  </a:schemeClr>
                </a:solidFill>
              </a:rPr>
              <a:t> :</a:t>
            </a:r>
          </a:p>
          <a:p>
            <a:r>
              <a:rPr lang="en-IN" dirty="0"/>
              <a:t> </a:t>
            </a:r>
            <a:r>
              <a:rPr lang="en-IN" sz="2400" u="sng" dirty="0"/>
              <a:t>DAEMONS</a:t>
            </a:r>
            <a:r>
              <a:rPr lang="en-IN" sz="2400" dirty="0"/>
              <a:t>: The program that  runs as back-ground process.</a:t>
            </a:r>
          </a:p>
          <a:p>
            <a:r>
              <a:rPr lang="en-IN" sz="2400" dirty="0"/>
              <a:t> In this OS we run, </a:t>
            </a:r>
          </a:p>
          <a:p>
            <a:pPr marL="0" indent="0">
              <a:buNone/>
            </a:pPr>
            <a:r>
              <a:rPr lang="en-IN" sz="2400" dirty="0">
                <a:solidFill>
                  <a:srgbClr val="00B050"/>
                </a:solidFill>
              </a:rPr>
              <a:t>    </a:t>
            </a:r>
            <a:r>
              <a:rPr lang="en-IN" sz="2400" dirty="0">
                <a:solidFill>
                  <a:schemeClr val="tx1">
                    <a:lumMod val="85000"/>
                  </a:schemeClr>
                </a:solidFill>
              </a:rPr>
              <a:t>Chatter.py, Server.py, Facerecognition.py as background processes.</a:t>
            </a:r>
          </a:p>
          <a:p>
            <a:r>
              <a:rPr lang="en-IN" sz="2400" dirty="0"/>
              <a:t>The background services are written and kept in </a:t>
            </a:r>
            <a:r>
              <a:rPr lang="en-IN" sz="2400" dirty="0">
                <a:solidFill>
                  <a:schemeClr val="tx1">
                    <a:lumMod val="85000"/>
                  </a:schemeClr>
                </a:solidFill>
              </a:rPr>
              <a:t>/lib/</a:t>
            </a:r>
            <a:r>
              <a:rPr lang="en-IN" sz="2400" dirty="0" err="1">
                <a:solidFill>
                  <a:schemeClr val="tx1">
                    <a:lumMod val="85000"/>
                  </a:schemeClr>
                </a:solidFill>
              </a:rPr>
              <a:t>systemd</a:t>
            </a:r>
            <a:r>
              <a:rPr lang="en-IN" sz="2400" dirty="0">
                <a:solidFill>
                  <a:schemeClr val="tx1">
                    <a:lumMod val="85000"/>
                  </a:schemeClr>
                </a:solidFill>
              </a:rPr>
              <a:t>/system.</a:t>
            </a:r>
          </a:p>
          <a:p>
            <a:pPr marL="0" indent="0">
              <a:buNone/>
            </a:pPr>
            <a:r>
              <a:rPr lang="en-IN" sz="2400" dirty="0"/>
              <a:t>     The programs added to these files </a:t>
            </a:r>
            <a:r>
              <a:rPr lang="en-IN" sz="2400" dirty="0" smtClean="0"/>
              <a:t>, they auto </a:t>
            </a:r>
            <a:r>
              <a:rPr lang="en-IN" sz="2400" dirty="0"/>
              <a:t>start at booting time.</a:t>
            </a:r>
          </a:p>
          <a:p>
            <a:pPr marL="0" indent="0">
              <a:buNone/>
            </a:pPr>
            <a:endParaRPr lang="en-IN" sz="2400"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xmlns="" val="3040852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xmlns="" val="0"/>
              </a:ext>
            </a:extLst>
          </a:blip>
          <a:srcRect/>
          <a:stretch/>
        </p:blipFill>
        <p:spPr>
          <a:xfrm>
            <a:off x="1128159" y="2073029"/>
            <a:ext cx="4689234" cy="273147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9" name="Content Placeholder 8"/>
          <p:cNvSpPr>
            <a:spLocks noGrp="1"/>
          </p:cNvSpPr>
          <p:nvPr>
            <p:ph idx="1"/>
          </p:nvPr>
        </p:nvSpPr>
        <p:spPr>
          <a:xfrm>
            <a:off x="6336727" y="1692894"/>
            <a:ext cx="4710683" cy="3541714"/>
          </a:xfrm>
        </p:spPr>
        <p:txBody>
          <a:bodyPr>
            <a:normAutofit/>
          </a:bodyPr>
          <a:lstStyle/>
          <a:p>
            <a:r>
              <a:rPr lang="en-US" dirty="0"/>
              <a:t>Present path is /lib/</a:t>
            </a:r>
            <a:r>
              <a:rPr lang="en-US" dirty="0" err="1"/>
              <a:t>systemd</a:t>
            </a:r>
            <a:r>
              <a:rPr lang="en-US" dirty="0"/>
              <a:t>/system.</a:t>
            </a:r>
          </a:p>
          <a:p>
            <a:r>
              <a:rPr lang="en-US" dirty="0"/>
              <a:t>The services that run at boot time or kernel modules are in this directory </a:t>
            </a:r>
          </a:p>
          <a:p>
            <a:r>
              <a:rPr lang="en-US" dirty="0"/>
              <a:t>Autorun scripts are kept in this </a:t>
            </a:r>
            <a:r>
              <a:rPr lang="en-US" dirty="0" err="1" smtClean="0"/>
              <a:t>systemd</a:t>
            </a:r>
            <a:r>
              <a:rPr lang="en-US" dirty="0" smtClean="0"/>
              <a:t>/system </a:t>
            </a:r>
            <a:r>
              <a:rPr lang="en-US" dirty="0"/>
              <a:t>directory</a:t>
            </a:r>
          </a:p>
          <a:p>
            <a:endParaRPr lang="en-US" dirty="0"/>
          </a:p>
        </p:txBody>
      </p:sp>
    </p:spTree>
    <p:extLst>
      <p:ext uri="{BB962C8B-B14F-4D97-AF65-F5344CB8AC3E}">
        <p14:creationId xmlns:p14="http://schemas.microsoft.com/office/powerpoint/2010/main" xmlns="" val="3607875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9920" y="338855"/>
            <a:ext cx="8791575" cy="2387600"/>
          </a:xfrm>
        </p:spPr>
        <p:txBody>
          <a:bodyPr/>
          <a:lstStyle/>
          <a:p>
            <a:r>
              <a:rPr lang="en-IN" dirty="0"/>
              <a:t>Face Recognition Module</a:t>
            </a:r>
          </a:p>
        </p:txBody>
      </p:sp>
      <p:sp>
        <p:nvSpPr>
          <p:cNvPr id="3" name="Subtitle 2"/>
          <p:cNvSpPr>
            <a:spLocks noGrp="1"/>
          </p:cNvSpPr>
          <p:nvPr>
            <p:ph type="subTitle" idx="1"/>
          </p:nvPr>
        </p:nvSpPr>
        <p:spPr>
          <a:xfrm>
            <a:off x="1916181" y="2899672"/>
            <a:ext cx="3301366" cy="1655762"/>
          </a:xfrm>
        </p:spPr>
        <p:txBody>
          <a:bodyPr/>
          <a:lstStyle/>
          <a:p>
            <a:r>
              <a:rPr lang="en-IN" dirty="0"/>
              <a:t>Face Detection</a:t>
            </a:r>
          </a:p>
          <a:p>
            <a:r>
              <a:rPr lang="en-IN" dirty="0"/>
              <a:t>Face recognition</a:t>
            </a:r>
          </a:p>
        </p:txBody>
      </p:sp>
    </p:spTree>
    <p:extLst>
      <p:ext uri="{BB962C8B-B14F-4D97-AF65-F5344CB8AC3E}">
        <p14:creationId xmlns:p14="http://schemas.microsoft.com/office/powerpoint/2010/main" xmlns="" val="3408904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FACE RECOGNITON</a:t>
            </a:r>
          </a:p>
        </p:txBody>
      </p:sp>
      <p:sp>
        <p:nvSpPr>
          <p:cNvPr id="3" name="Content Placeholder 2"/>
          <p:cNvSpPr>
            <a:spLocks noGrp="1"/>
          </p:cNvSpPr>
          <p:nvPr>
            <p:ph idx="1"/>
          </p:nvPr>
        </p:nvSpPr>
        <p:spPr/>
        <p:txBody>
          <a:bodyPr>
            <a:normAutofit fontScale="92500" lnSpcReduction="10000"/>
          </a:bodyPr>
          <a:lstStyle/>
          <a:p>
            <a:pPr marL="0" indent="0">
              <a:buNone/>
            </a:pPr>
            <a:r>
              <a:rPr lang="en-IN" dirty="0"/>
              <a:t>A face recognition system is a computer application capable of identifying or verifying a person from a digital image or a video frame from a video source </a:t>
            </a:r>
          </a:p>
          <a:p>
            <a:pPr marL="0" indent="0">
              <a:buNone/>
            </a:pPr>
            <a:r>
              <a:rPr lang="en-IN" dirty="0"/>
              <a:t>One of the ways to do this is by computing selected facial features from the image and a face database</a:t>
            </a:r>
          </a:p>
          <a:p>
            <a:pPr marL="0" indent="0">
              <a:buNone/>
            </a:pPr>
            <a:r>
              <a:rPr lang="en-IN" dirty="0"/>
              <a:t>It is typically used in security systems and can be compared to other  biometrics such as fingerprint. Recently , it has also become popular as a commercial identification and marketing tool.</a:t>
            </a:r>
          </a:p>
          <a:p>
            <a:pPr marL="0" indent="0">
              <a:buNone/>
            </a:pPr>
            <a:r>
              <a:rPr lang="en-IN" dirty="0"/>
              <a:t>  </a:t>
            </a:r>
          </a:p>
          <a:p>
            <a:pPr marL="0" indent="0">
              <a:buNone/>
            </a:pPr>
            <a:endParaRPr lang="en-IN" dirty="0"/>
          </a:p>
        </p:txBody>
      </p:sp>
    </p:spTree>
    <p:extLst>
      <p:ext uri="{BB962C8B-B14F-4D97-AF65-F5344CB8AC3E}">
        <p14:creationId xmlns:p14="http://schemas.microsoft.com/office/powerpoint/2010/main" xmlns="" val="35331601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STEPS IN FACE RECOGNITION SYSTEM</a:t>
            </a:r>
            <a:br>
              <a:rPr lang="en-IN" dirty="0"/>
            </a:br>
            <a:endParaRPr lang="en-IN" dirty="0"/>
          </a:p>
        </p:txBody>
      </p:sp>
      <p:sp>
        <p:nvSpPr>
          <p:cNvPr id="3" name="Content Placeholder 2"/>
          <p:cNvSpPr>
            <a:spLocks noGrp="1"/>
          </p:cNvSpPr>
          <p:nvPr>
            <p:ph idx="1"/>
          </p:nvPr>
        </p:nvSpPr>
        <p:spPr/>
        <p:txBody>
          <a:bodyPr/>
          <a:lstStyle/>
          <a:p>
            <a:r>
              <a:rPr lang="en-IN" dirty="0"/>
              <a:t>Face detection from a image</a:t>
            </a:r>
          </a:p>
          <a:p>
            <a:endParaRPr lang="en-IN" dirty="0"/>
          </a:p>
          <a:p>
            <a:endParaRPr lang="en-IN" dirty="0"/>
          </a:p>
          <a:p>
            <a:r>
              <a:rPr lang="en-IN" dirty="0"/>
              <a:t>Face identification by comparing the features in the image database</a:t>
            </a:r>
          </a:p>
          <a:p>
            <a:endParaRPr lang="en-IN" dirty="0"/>
          </a:p>
        </p:txBody>
      </p:sp>
    </p:spTree>
    <p:extLst>
      <p:ext uri="{BB962C8B-B14F-4D97-AF65-F5344CB8AC3E}">
        <p14:creationId xmlns:p14="http://schemas.microsoft.com/office/powerpoint/2010/main" xmlns="" val="27227316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43350" y="262890"/>
            <a:ext cx="1691640" cy="605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4251960" y="316468"/>
            <a:ext cx="1234440" cy="646331"/>
          </a:xfrm>
          <a:prstGeom prst="rect">
            <a:avLst/>
          </a:prstGeom>
          <a:noFill/>
        </p:spPr>
        <p:txBody>
          <a:bodyPr wrap="square" rtlCol="0">
            <a:spAutoFit/>
          </a:bodyPr>
          <a:lstStyle/>
          <a:p>
            <a:r>
              <a:rPr lang="en-IN" dirty="0"/>
              <a:t>Door Camera</a:t>
            </a:r>
          </a:p>
        </p:txBody>
      </p:sp>
      <p:cxnSp>
        <p:nvCxnSpPr>
          <p:cNvPr id="6" name="Straight Arrow Connector 5"/>
          <p:cNvCxnSpPr>
            <a:stCxn id="4" idx="2"/>
          </p:cNvCxnSpPr>
          <p:nvPr/>
        </p:nvCxnSpPr>
        <p:spPr>
          <a:xfrm>
            <a:off x="4869180" y="962799"/>
            <a:ext cx="0" cy="6831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149090" y="1740039"/>
            <a:ext cx="1485900" cy="815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149090" y="5486400"/>
            <a:ext cx="1783080" cy="937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9258300" y="5486400"/>
            <a:ext cx="2148840" cy="1028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Diamond 9"/>
          <p:cNvSpPr/>
          <p:nvPr/>
        </p:nvSpPr>
        <p:spPr>
          <a:xfrm>
            <a:off x="4126230" y="3117487"/>
            <a:ext cx="1485900" cy="155314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4251960" y="1908810"/>
            <a:ext cx="1120140" cy="646331"/>
          </a:xfrm>
          <a:prstGeom prst="rect">
            <a:avLst/>
          </a:prstGeom>
          <a:noFill/>
        </p:spPr>
        <p:txBody>
          <a:bodyPr wrap="square" rtlCol="0">
            <a:spAutoFit/>
          </a:bodyPr>
          <a:lstStyle/>
          <a:p>
            <a:r>
              <a:rPr lang="en-IN" dirty="0"/>
              <a:t>Face Detection</a:t>
            </a:r>
          </a:p>
        </p:txBody>
      </p:sp>
      <p:sp>
        <p:nvSpPr>
          <p:cNvPr id="12" name="TextBox 11"/>
          <p:cNvSpPr txBox="1"/>
          <p:nvPr/>
        </p:nvSpPr>
        <p:spPr>
          <a:xfrm>
            <a:off x="4309110" y="3584699"/>
            <a:ext cx="1234440" cy="646331"/>
          </a:xfrm>
          <a:prstGeom prst="rect">
            <a:avLst/>
          </a:prstGeom>
          <a:noFill/>
        </p:spPr>
        <p:txBody>
          <a:bodyPr wrap="square" rtlCol="0">
            <a:spAutoFit/>
          </a:bodyPr>
          <a:lstStyle/>
          <a:p>
            <a:r>
              <a:rPr lang="en-IN" dirty="0"/>
              <a:t>Face Detected</a:t>
            </a:r>
          </a:p>
        </p:txBody>
      </p:sp>
      <p:sp>
        <p:nvSpPr>
          <p:cNvPr id="13" name="TextBox 12"/>
          <p:cNvSpPr txBox="1"/>
          <p:nvPr/>
        </p:nvSpPr>
        <p:spPr>
          <a:xfrm>
            <a:off x="4251960" y="5539085"/>
            <a:ext cx="1588770" cy="923330"/>
          </a:xfrm>
          <a:prstGeom prst="rect">
            <a:avLst/>
          </a:prstGeom>
          <a:noFill/>
        </p:spPr>
        <p:txBody>
          <a:bodyPr wrap="square" rtlCol="0">
            <a:spAutoFit/>
          </a:bodyPr>
          <a:lstStyle/>
          <a:p>
            <a:r>
              <a:rPr lang="en-IN" dirty="0"/>
              <a:t>Recognition using LBP Classifier</a:t>
            </a:r>
          </a:p>
        </p:txBody>
      </p:sp>
      <p:sp>
        <p:nvSpPr>
          <p:cNvPr id="14" name="TextBox 13"/>
          <p:cNvSpPr txBox="1"/>
          <p:nvPr/>
        </p:nvSpPr>
        <p:spPr>
          <a:xfrm>
            <a:off x="9384030" y="5486400"/>
            <a:ext cx="1897380" cy="1200329"/>
          </a:xfrm>
          <a:prstGeom prst="rect">
            <a:avLst/>
          </a:prstGeom>
          <a:noFill/>
        </p:spPr>
        <p:txBody>
          <a:bodyPr wrap="square" rtlCol="0">
            <a:spAutoFit/>
          </a:bodyPr>
          <a:lstStyle/>
          <a:p>
            <a:r>
              <a:rPr lang="en-IN" dirty="0"/>
              <a:t>Send Notification to the app along with the image</a:t>
            </a:r>
          </a:p>
          <a:p>
            <a:endParaRPr lang="en-IN" dirty="0"/>
          </a:p>
        </p:txBody>
      </p:sp>
      <p:cxnSp>
        <p:nvCxnSpPr>
          <p:cNvPr id="18" name="Straight Arrow Connector 17"/>
          <p:cNvCxnSpPr>
            <a:cxnSpLocks/>
            <a:endCxn id="10" idx="0"/>
          </p:cNvCxnSpPr>
          <p:nvPr/>
        </p:nvCxnSpPr>
        <p:spPr>
          <a:xfrm>
            <a:off x="4834890" y="2555141"/>
            <a:ext cx="34290" cy="56234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1"/>
          </p:cNvCxnSpPr>
          <p:nvPr/>
        </p:nvCxnSpPr>
        <p:spPr>
          <a:xfrm flipH="1" flipV="1">
            <a:off x="2766060" y="3874770"/>
            <a:ext cx="1360170" cy="192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743200" y="2301715"/>
            <a:ext cx="26504" cy="15546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V="1">
            <a:off x="2766060" y="2279374"/>
            <a:ext cx="1325880" cy="132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0" idx="2"/>
          </p:cNvCxnSpPr>
          <p:nvPr/>
        </p:nvCxnSpPr>
        <p:spPr>
          <a:xfrm>
            <a:off x="4869180" y="4670628"/>
            <a:ext cx="0" cy="8157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cxnSpLocks/>
          </p:cNvCxnSpPr>
          <p:nvPr/>
        </p:nvCxnSpPr>
        <p:spPr>
          <a:xfrm>
            <a:off x="5932170" y="5981535"/>
            <a:ext cx="3326130" cy="457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5040630" y="4565598"/>
            <a:ext cx="1373422" cy="1200329"/>
          </a:xfrm>
          <a:prstGeom prst="rect">
            <a:avLst/>
          </a:prstGeom>
          <a:noFill/>
        </p:spPr>
        <p:txBody>
          <a:bodyPr wrap="square" rtlCol="0">
            <a:spAutoFit/>
          </a:bodyPr>
          <a:lstStyle/>
          <a:p>
            <a:r>
              <a:rPr lang="en-IN" dirty="0"/>
              <a:t>Cropped images of Faces</a:t>
            </a:r>
          </a:p>
          <a:p>
            <a:endParaRPr lang="en-IN" dirty="0"/>
          </a:p>
        </p:txBody>
      </p:sp>
      <p:sp>
        <p:nvSpPr>
          <p:cNvPr id="32" name="TextBox 31"/>
          <p:cNvSpPr txBox="1"/>
          <p:nvPr/>
        </p:nvSpPr>
        <p:spPr>
          <a:xfrm>
            <a:off x="2928730" y="3286539"/>
            <a:ext cx="1014620" cy="369332"/>
          </a:xfrm>
          <a:prstGeom prst="rect">
            <a:avLst/>
          </a:prstGeom>
          <a:noFill/>
        </p:spPr>
        <p:txBody>
          <a:bodyPr wrap="square" rtlCol="0">
            <a:spAutoFit/>
          </a:bodyPr>
          <a:lstStyle/>
          <a:p>
            <a:r>
              <a:rPr lang="en-IN" dirty="0"/>
              <a:t>No</a:t>
            </a:r>
          </a:p>
        </p:txBody>
      </p:sp>
      <p:sp>
        <p:nvSpPr>
          <p:cNvPr id="33" name="TextBox 32"/>
          <p:cNvSpPr txBox="1"/>
          <p:nvPr/>
        </p:nvSpPr>
        <p:spPr>
          <a:xfrm>
            <a:off x="502506" y="222349"/>
            <a:ext cx="3286539" cy="646331"/>
          </a:xfrm>
          <a:prstGeom prst="rect">
            <a:avLst/>
          </a:prstGeom>
          <a:noFill/>
        </p:spPr>
        <p:txBody>
          <a:bodyPr wrap="square" rtlCol="0">
            <a:spAutoFit/>
          </a:bodyPr>
          <a:lstStyle/>
          <a:p>
            <a:r>
              <a:rPr lang="en-IN" dirty="0">
                <a:solidFill>
                  <a:schemeClr val="bg1"/>
                </a:solidFill>
              </a:rPr>
              <a:t>Data Flow Diagram of the Face Recognition Module</a:t>
            </a:r>
          </a:p>
        </p:txBody>
      </p:sp>
      <p:sp>
        <p:nvSpPr>
          <p:cNvPr id="2" name="TextBox 1"/>
          <p:cNvSpPr txBox="1"/>
          <p:nvPr/>
        </p:nvSpPr>
        <p:spPr>
          <a:xfrm>
            <a:off x="4926330" y="1205948"/>
            <a:ext cx="1005840" cy="369332"/>
          </a:xfrm>
          <a:prstGeom prst="rect">
            <a:avLst/>
          </a:prstGeom>
          <a:noFill/>
        </p:spPr>
        <p:txBody>
          <a:bodyPr wrap="square" rtlCol="0">
            <a:spAutoFit/>
          </a:bodyPr>
          <a:lstStyle/>
          <a:p>
            <a:r>
              <a:rPr lang="en-IN" dirty="0"/>
              <a:t>Image</a:t>
            </a:r>
          </a:p>
        </p:txBody>
      </p:sp>
      <p:sp>
        <p:nvSpPr>
          <p:cNvPr id="5" name="TextBox 4"/>
          <p:cNvSpPr txBox="1"/>
          <p:nvPr/>
        </p:nvSpPr>
        <p:spPr>
          <a:xfrm>
            <a:off x="4926330" y="2555141"/>
            <a:ext cx="914400" cy="369332"/>
          </a:xfrm>
          <a:prstGeom prst="rect">
            <a:avLst/>
          </a:prstGeom>
          <a:noFill/>
        </p:spPr>
        <p:txBody>
          <a:bodyPr wrap="square" rtlCol="0">
            <a:spAutoFit/>
          </a:bodyPr>
          <a:lstStyle/>
          <a:p>
            <a:r>
              <a:rPr lang="en-IN" dirty="0"/>
              <a:t>Images </a:t>
            </a:r>
          </a:p>
        </p:txBody>
      </p:sp>
    </p:spTree>
    <p:extLst>
      <p:ext uri="{BB962C8B-B14F-4D97-AF65-F5344CB8AC3E}">
        <p14:creationId xmlns:p14="http://schemas.microsoft.com/office/powerpoint/2010/main" xmlns="" val="15741343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1878" y="569843"/>
            <a:ext cx="9687339" cy="4401205"/>
          </a:xfrm>
          <a:prstGeom prst="rect">
            <a:avLst/>
          </a:prstGeom>
          <a:noFill/>
        </p:spPr>
        <p:txBody>
          <a:bodyPr wrap="square" rtlCol="0">
            <a:spAutoFit/>
          </a:bodyPr>
          <a:lstStyle/>
          <a:p>
            <a:r>
              <a:rPr lang="en-IN" sz="2800" dirty="0">
                <a:solidFill>
                  <a:schemeClr val="bg1"/>
                </a:solidFill>
              </a:rPr>
              <a:t>Contents</a:t>
            </a:r>
          </a:p>
          <a:p>
            <a:endParaRPr lang="en-IN" sz="2800" dirty="0">
              <a:solidFill>
                <a:schemeClr val="bg1"/>
              </a:solidFill>
            </a:endParaRPr>
          </a:p>
          <a:p>
            <a:r>
              <a:rPr lang="en-IN" sz="2800" dirty="0">
                <a:solidFill>
                  <a:schemeClr val="bg1"/>
                </a:solidFill>
              </a:rPr>
              <a:t>1 What is INARMJHA?</a:t>
            </a:r>
          </a:p>
          <a:p>
            <a:r>
              <a:rPr lang="en-IN" sz="2800" dirty="0">
                <a:solidFill>
                  <a:schemeClr val="bg1"/>
                </a:solidFill>
              </a:rPr>
              <a:t>2 INARMJHA Flow Diagram</a:t>
            </a:r>
          </a:p>
          <a:p>
            <a:r>
              <a:rPr lang="en-IN" sz="2800" dirty="0">
                <a:solidFill>
                  <a:schemeClr val="bg1"/>
                </a:solidFill>
              </a:rPr>
              <a:t>3 Operating system module</a:t>
            </a:r>
          </a:p>
          <a:p>
            <a:r>
              <a:rPr lang="en-IN" sz="2800" dirty="0">
                <a:solidFill>
                  <a:schemeClr val="bg1"/>
                </a:solidFill>
              </a:rPr>
              <a:t>4 Face recognition module</a:t>
            </a:r>
          </a:p>
          <a:p>
            <a:r>
              <a:rPr lang="en-IN" sz="2800" dirty="0">
                <a:solidFill>
                  <a:schemeClr val="bg1"/>
                </a:solidFill>
              </a:rPr>
              <a:t>5 Communication module</a:t>
            </a:r>
          </a:p>
          <a:p>
            <a:r>
              <a:rPr lang="en-IN" sz="2800" dirty="0">
                <a:solidFill>
                  <a:schemeClr val="bg1"/>
                </a:solidFill>
              </a:rPr>
              <a:t>6 Devices module</a:t>
            </a:r>
          </a:p>
          <a:p>
            <a:r>
              <a:rPr lang="en-IN" sz="2800" dirty="0">
                <a:solidFill>
                  <a:schemeClr val="bg1"/>
                </a:solidFill>
              </a:rPr>
              <a:t>7 Future work</a:t>
            </a:r>
          </a:p>
          <a:p>
            <a:r>
              <a:rPr lang="en-IN" sz="2800" dirty="0">
                <a:solidFill>
                  <a:schemeClr val="bg1"/>
                </a:solidFill>
              </a:rPr>
              <a:t> </a:t>
            </a:r>
          </a:p>
        </p:txBody>
      </p:sp>
    </p:spTree>
    <p:extLst>
      <p:ext uri="{BB962C8B-B14F-4D97-AF65-F5344CB8AC3E}">
        <p14:creationId xmlns:p14="http://schemas.microsoft.com/office/powerpoint/2010/main" xmlns="" val="35226819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OPENCV </a:t>
            </a:r>
          </a:p>
        </p:txBody>
      </p:sp>
      <p:sp>
        <p:nvSpPr>
          <p:cNvPr id="3" name="Content Placeholder 2"/>
          <p:cNvSpPr>
            <a:spLocks noGrp="1"/>
          </p:cNvSpPr>
          <p:nvPr>
            <p:ph idx="1"/>
          </p:nvPr>
        </p:nvSpPr>
        <p:spPr/>
        <p:txBody>
          <a:bodyPr/>
          <a:lstStyle/>
          <a:p>
            <a:r>
              <a:rPr lang="en-IN" dirty="0"/>
              <a:t>OpenCV is the most popular library for computer vision</a:t>
            </a:r>
          </a:p>
          <a:p>
            <a:r>
              <a:rPr lang="en-IN" dirty="0"/>
              <a:t>OpenCV uses machine learning algorithms to search for faces within a picture. For something as complicated as a face, there isn’t one simple test that will tell you if it found a face or not. Instead, there are thousands of small patterns/features that must be matched. The algorithms break the task of identifying the face into thousands of smaller, bite-sized tasks, each of which is easy to solve. These tasks are also called </a:t>
            </a:r>
            <a:r>
              <a:rPr lang="en-IN" dirty="0">
                <a:hlinkClick r:id="rId2"/>
              </a:rPr>
              <a:t>classifiers</a:t>
            </a:r>
            <a:r>
              <a:rPr lang="en-IN" dirty="0"/>
              <a:t>.</a:t>
            </a:r>
          </a:p>
        </p:txBody>
      </p:sp>
    </p:spTree>
    <p:extLst>
      <p:ext uri="{BB962C8B-B14F-4D97-AF65-F5344CB8AC3E}">
        <p14:creationId xmlns:p14="http://schemas.microsoft.com/office/powerpoint/2010/main" xmlns="" val="11146195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Haar</a:t>
            </a:r>
            <a:r>
              <a:rPr lang="en-IN" dirty="0"/>
              <a:t> feature-based cascade classifiers</a:t>
            </a:r>
          </a:p>
        </p:txBody>
      </p:sp>
      <p:sp>
        <p:nvSpPr>
          <p:cNvPr id="3" name="Content Placeholder 2"/>
          <p:cNvSpPr>
            <a:spLocks noGrp="1"/>
          </p:cNvSpPr>
          <p:nvPr>
            <p:ph idx="1"/>
          </p:nvPr>
        </p:nvSpPr>
        <p:spPr/>
        <p:txBody>
          <a:bodyPr/>
          <a:lstStyle/>
          <a:p>
            <a:r>
              <a:rPr lang="en-IN" dirty="0"/>
              <a:t>Object Detection using </a:t>
            </a:r>
            <a:r>
              <a:rPr lang="en-IN" dirty="0" err="1"/>
              <a:t>Haar</a:t>
            </a:r>
            <a:r>
              <a:rPr lang="en-IN" dirty="0"/>
              <a:t> feature-based cascade classifiers is an effective object detection method proposed by Paul Viola and Michael Jones in their paper, "Rapid Object Detection using a Boosted Cascade of Simple Features" in 2001, popularly known as a Viola – Jones algorithm</a:t>
            </a:r>
          </a:p>
          <a:p>
            <a:r>
              <a:rPr lang="en-IN" dirty="0"/>
              <a:t> It is a machine learning based approach where a cascade function is trained from a lot of positive and negative images. It is then used to detect faces in other images.</a:t>
            </a:r>
          </a:p>
          <a:p>
            <a:endParaRPr lang="en-IN" dirty="0"/>
          </a:p>
        </p:txBody>
      </p:sp>
    </p:spTree>
    <p:extLst>
      <p:ext uri="{BB962C8B-B14F-4D97-AF65-F5344CB8AC3E}">
        <p14:creationId xmlns:p14="http://schemas.microsoft.com/office/powerpoint/2010/main" xmlns="" val="8929844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blipFill>
            <a:blip r:embed="rId2">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04"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alphaModFix amt="30000"/>
            <a:extLst>
              <a:ext uri="{28A0092B-C50C-407E-A947-70E740481C1C}">
                <a14:useLocalDpi xmlns:a14="http://schemas.microsoft.com/office/drawing/2010/main" xmlns=""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05" name="Group 14"/>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4288" y="0"/>
            <a:ext cx="12053888" cy="6858001"/>
            <a:chOff x="-14288" y="0"/>
            <a:chExt cx="12053888" cy="6858001"/>
          </a:xfrm>
        </p:grpSpPr>
        <p:grpSp>
          <p:nvGrpSpPr>
            <p:cNvPr id="16" name="Group 15"/>
            <p:cNvGrpSpPr/>
            <p:nvPr>
              <p:extLst>
                <p:ext uri="{386F3935-93C4-4BCD-93E2-E3B085C9AB24}">
                  <p16:designElem xmlns:p16="http://schemas.microsoft.com/office/powerpoint/2015/main" xmlns=""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8" name="Rectangle 5"/>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9" name="Freeform 6"/>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7"/>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8"/>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9"/>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10"/>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1"/>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2"/>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13"/>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14"/>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15"/>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Line 16"/>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18"/>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19"/>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0"/>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Rectangle 21"/>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5" name="Freeform 22"/>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23"/>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24"/>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25"/>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26"/>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27"/>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28"/>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29"/>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30"/>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31"/>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7" name="Group 16"/>
            <p:cNvGrpSpPr/>
            <p:nvPr>
              <p:extLst>
                <p:ext uri="{386F3935-93C4-4BCD-93E2-E3B085C9AB24}">
                  <p16:designElem xmlns:p16="http://schemas.microsoft.com/office/powerpoint/2015/main" xmlns=""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 name="Freeform 32"/>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33"/>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34"/>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35"/>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36"/>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37"/>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38"/>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39"/>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40"/>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Rectangle 41"/>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pic>
        <p:nvPicPr>
          <p:cNvPr id="7" name="Picture Placeholder 6"/>
          <p:cNvPicPr>
            <a:picLocks noGrp="1" noChangeAspect="1"/>
          </p:cNvPicPr>
          <p:nvPr>
            <p:ph type="pic" idx="1"/>
          </p:nvPr>
        </p:nvPicPr>
        <p:blipFill rotWithShape="1">
          <a:blip r:embed="rId4"/>
          <a:srcRect r="40072"/>
          <a:stretch/>
        </p:blipFill>
        <p:spPr>
          <a:xfrm>
            <a:off x="7035799" y="407605"/>
            <a:ext cx="4784726" cy="5383596"/>
          </a:xfrm>
          <a:prstGeom prst="round2DiagRect">
            <a:avLst>
              <a:gd name="adj1" fmla="val 7405"/>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title"/>
          </p:nvPr>
        </p:nvSpPr>
        <p:spPr>
          <a:xfrm>
            <a:off x="1141412" y="618518"/>
            <a:ext cx="5894387" cy="1478570"/>
          </a:xfrm>
        </p:spPr>
        <p:txBody>
          <a:bodyPr vert="horz" lIns="91440" tIns="45720" rIns="91440" bIns="45720" rtlCol="0" anchor="b">
            <a:normAutofit/>
          </a:bodyPr>
          <a:lstStyle/>
          <a:p>
            <a:r>
              <a:rPr lang="en-US" sz="3600"/>
              <a:t>Haar Features</a:t>
            </a:r>
            <a:br>
              <a:rPr lang="en-US" sz="3600"/>
            </a:br>
            <a:endParaRPr lang="en-US" sz="3600"/>
          </a:p>
        </p:txBody>
      </p:sp>
      <p:sp>
        <p:nvSpPr>
          <p:cNvPr id="4" name="Text Placeholder 3"/>
          <p:cNvSpPr>
            <a:spLocks noGrp="1"/>
          </p:cNvSpPr>
          <p:nvPr>
            <p:ph type="body" sz="half" idx="2"/>
          </p:nvPr>
        </p:nvSpPr>
        <p:spPr>
          <a:xfrm>
            <a:off x="1141412" y="2249487"/>
            <a:ext cx="5894388" cy="3541714"/>
          </a:xfrm>
        </p:spPr>
        <p:txBody>
          <a:bodyPr vert="horz" lIns="91440" tIns="45720" rIns="91440" bIns="45720" rtlCol="0">
            <a:normAutofit/>
          </a:bodyPr>
          <a:lstStyle/>
          <a:p>
            <a:pPr indent="-228600">
              <a:buFont typeface="Arial" panose="020B0604020202020204" pitchFamily="34" charset="0"/>
              <a:buChar char="•"/>
            </a:pPr>
            <a:r>
              <a:rPr lang="en-US"/>
              <a:t>The algorithm is as follows:-</a:t>
            </a:r>
          </a:p>
          <a:p>
            <a:pPr indent="-228600">
              <a:buFont typeface="Arial" panose="020B0604020202020204" pitchFamily="34" charset="0"/>
              <a:buChar char="•"/>
            </a:pPr>
            <a:endParaRPr lang="en-US"/>
          </a:p>
          <a:p>
            <a:pPr indent="-228600">
              <a:buFont typeface="Arial" panose="020B0604020202020204" pitchFamily="34" charset="0"/>
              <a:buChar char="•"/>
            </a:pPr>
            <a:r>
              <a:rPr lang="en-US"/>
              <a:t>the algorithm needs a lot of positive images (images of faces) and negative images (images without faces) to train the classifier. </a:t>
            </a:r>
          </a:p>
          <a:p>
            <a:pPr indent="-228600">
              <a:buFont typeface="Arial" panose="020B0604020202020204" pitchFamily="34" charset="0"/>
              <a:buChar char="•"/>
            </a:pPr>
            <a:r>
              <a:rPr lang="en-US"/>
              <a:t>Then we need to extract features from it. </a:t>
            </a:r>
          </a:p>
          <a:p>
            <a:pPr indent="-228600">
              <a:buFont typeface="Arial" panose="020B0604020202020204" pitchFamily="34" charset="0"/>
              <a:buChar char="•"/>
            </a:pPr>
            <a:r>
              <a:rPr lang="en-US"/>
              <a:t>For this, haar features shown in below image are used.</a:t>
            </a:r>
          </a:p>
          <a:p>
            <a:pPr indent="-228600">
              <a:buFont typeface="Arial" panose="020B0604020202020204" pitchFamily="34" charset="0"/>
              <a:buChar char="•"/>
            </a:pPr>
            <a:r>
              <a:rPr lang="en-US"/>
              <a:t> Each feature is a single value obtained by subtracting sum of pixels under white rectangle from sum of pixels under black rectangle</a:t>
            </a:r>
          </a:p>
          <a:p>
            <a:pPr indent="-228600">
              <a:buFont typeface="Arial" panose="020B0604020202020204" pitchFamily="34" charset="0"/>
              <a:buChar char="•"/>
            </a:pPr>
            <a:endParaRPr lang="en-US"/>
          </a:p>
        </p:txBody>
      </p:sp>
    </p:spTree>
    <p:extLst>
      <p:ext uri="{BB962C8B-B14F-4D97-AF65-F5344CB8AC3E}">
        <p14:creationId xmlns:p14="http://schemas.microsoft.com/office/powerpoint/2010/main" xmlns="" val="36709546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Boosting </a:t>
            </a:r>
          </a:p>
        </p:txBody>
      </p:sp>
      <p:sp>
        <p:nvSpPr>
          <p:cNvPr id="3" name="Content Placeholder 2"/>
          <p:cNvSpPr>
            <a:spLocks noGrp="1"/>
          </p:cNvSpPr>
          <p:nvPr>
            <p:ph idx="1"/>
          </p:nvPr>
        </p:nvSpPr>
        <p:spPr/>
        <p:txBody>
          <a:bodyPr>
            <a:normAutofit fontScale="92500"/>
          </a:bodyPr>
          <a:lstStyle/>
          <a:p>
            <a:r>
              <a:rPr lang="en-IN" b="1" dirty="0"/>
              <a:t>Boosting</a:t>
            </a:r>
            <a:r>
              <a:rPr lang="en-IN" dirty="0"/>
              <a:t> is a </a:t>
            </a:r>
            <a:r>
              <a:rPr lang="en-IN" dirty="0">
                <a:hlinkClick r:id="rId2" tooltip="Ensemble learning"/>
              </a:rPr>
              <a:t>machine learning ensemble</a:t>
            </a:r>
            <a:r>
              <a:rPr lang="en-IN" dirty="0"/>
              <a:t> . a family of machine learning algorithms which convert weak learners to strong ones. Boosting is based on the question “ Can a set of </a:t>
            </a:r>
            <a:r>
              <a:rPr lang="en-IN" b="1" dirty="0"/>
              <a:t>weak learners</a:t>
            </a:r>
            <a:r>
              <a:rPr lang="en-IN" dirty="0"/>
              <a:t> create a single </a:t>
            </a:r>
            <a:r>
              <a:rPr lang="en-IN" b="1" dirty="0"/>
              <a:t>strong learner</a:t>
            </a:r>
            <a:r>
              <a:rPr lang="en-IN" dirty="0"/>
              <a:t>?”</a:t>
            </a:r>
          </a:p>
          <a:p>
            <a:r>
              <a:rPr lang="en-IN" dirty="0"/>
              <a:t> A weak learner is defined to be a classifier which is only slightly correlated with the true classification (it can label examples better than random guessing).</a:t>
            </a:r>
          </a:p>
          <a:p>
            <a:r>
              <a:rPr lang="en-IN" dirty="0"/>
              <a:t> In contrast, a strong learner is a classifier that is arbitrarily well-correlated with the true classification.</a:t>
            </a:r>
          </a:p>
        </p:txBody>
      </p:sp>
    </p:spTree>
    <p:extLst>
      <p:ext uri="{BB962C8B-B14F-4D97-AF65-F5344CB8AC3E}">
        <p14:creationId xmlns:p14="http://schemas.microsoft.com/office/powerpoint/2010/main" xmlns="" val="18613973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9309" y="587830"/>
            <a:ext cx="11189970" cy="5324535"/>
          </a:xfrm>
          <a:prstGeom prst="rect">
            <a:avLst/>
          </a:prstGeom>
          <a:noFill/>
        </p:spPr>
        <p:txBody>
          <a:bodyPr wrap="square" rtlCol="0">
            <a:spAutoFit/>
          </a:bodyPr>
          <a:lstStyle/>
          <a:p>
            <a:pPr>
              <a:buFont typeface="Arial" pitchFamily="34" charset="0"/>
              <a:buChar char="•"/>
            </a:pPr>
            <a:endParaRPr lang="en-IN" sz="2000" dirty="0"/>
          </a:p>
          <a:p>
            <a:pPr>
              <a:buFont typeface="Arial" pitchFamily="34" charset="0"/>
              <a:buChar char="•"/>
            </a:pPr>
            <a:endParaRPr lang="en-IN" sz="2000" dirty="0"/>
          </a:p>
          <a:p>
            <a:pPr>
              <a:buFont typeface="Arial" pitchFamily="34" charset="0"/>
              <a:buChar char="•"/>
            </a:pPr>
            <a:endParaRPr lang="en-IN" sz="2000" dirty="0" smtClean="0"/>
          </a:p>
          <a:p>
            <a:pPr>
              <a:buFont typeface="Arial" pitchFamily="34" charset="0"/>
              <a:buChar char="•"/>
            </a:pPr>
            <a:r>
              <a:rPr lang="en-IN" sz="2000" dirty="0" smtClean="0"/>
              <a:t>But </a:t>
            </a:r>
            <a:r>
              <a:rPr lang="en-IN" sz="2000" dirty="0"/>
              <a:t>there the problem is , Even a 24x24 window results over 160000 features.</a:t>
            </a:r>
          </a:p>
          <a:p>
            <a:r>
              <a:rPr lang="en-IN" sz="2000" dirty="0"/>
              <a:t> </a:t>
            </a:r>
            <a:r>
              <a:rPr lang="en-IN" sz="2000" dirty="0" smtClean="0"/>
              <a:t>    how </a:t>
            </a:r>
            <a:r>
              <a:rPr lang="en-IN" sz="2000" dirty="0"/>
              <a:t>do we select the best features out of 160000+ features? It is achieved by </a:t>
            </a:r>
            <a:r>
              <a:rPr lang="en-IN" sz="2000" b="1" dirty="0"/>
              <a:t>boosting</a:t>
            </a:r>
            <a:r>
              <a:rPr lang="en-IN" sz="2000" dirty="0"/>
              <a:t>.</a:t>
            </a:r>
          </a:p>
          <a:p>
            <a:pPr>
              <a:buFont typeface="Arial" pitchFamily="34" charset="0"/>
              <a:buChar char="•"/>
            </a:pPr>
            <a:endParaRPr lang="en-IN" sz="2000" b="1" dirty="0" smtClean="0"/>
          </a:p>
          <a:p>
            <a:r>
              <a:rPr lang="en-IN" sz="2000" b="1" dirty="0" smtClean="0"/>
              <a:t>  </a:t>
            </a:r>
            <a:r>
              <a:rPr lang="en-IN" sz="2000" b="1" dirty="0" smtClean="0">
                <a:solidFill>
                  <a:schemeClr val="bg1"/>
                </a:solidFill>
              </a:rPr>
              <a:t>How </a:t>
            </a:r>
            <a:r>
              <a:rPr lang="en-IN" sz="2000" b="1" dirty="0">
                <a:solidFill>
                  <a:schemeClr val="bg1"/>
                </a:solidFill>
              </a:rPr>
              <a:t>this boosting is done</a:t>
            </a:r>
            <a:r>
              <a:rPr lang="en-IN" sz="2000" b="1" dirty="0" smtClean="0">
                <a:solidFill>
                  <a:schemeClr val="bg1"/>
                </a:solidFill>
              </a:rPr>
              <a:t>?</a:t>
            </a:r>
            <a:endParaRPr lang="en-IN" sz="2000" dirty="0" smtClean="0"/>
          </a:p>
          <a:p>
            <a:pPr>
              <a:buFont typeface="Arial" pitchFamily="34" charset="0"/>
              <a:buChar char="•"/>
            </a:pPr>
            <a:r>
              <a:rPr lang="en-IN" sz="2000" dirty="0" smtClean="0"/>
              <a:t>we </a:t>
            </a:r>
            <a:r>
              <a:rPr lang="en-IN" sz="2000" dirty="0"/>
              <a:t>apply each and every feature on all the training images. For each feature, it finds the best </a:t>
            </a:r>
            <a:r>
              <a:rPr lang="en-IN" sz="2000" dirty="0" smtClean="0"/>
              <a:t>       threshold(Which have minimum error rate) </a:t>
            </a:r>
            <a:r>
              <a:rPr lang="en-IN" sz="2000" dirty="0"/>
              <a:t>which will classify the faces to positive and negative.</a:t>
            </a:r>
          </a:p>
          <a:p>
            <a:endParaRPr lang="en-IN" sz="2000" dirty="0"/>
          </a:p>
          <a:p>
            <a:pPr>
              <a:buFont typeface="Arial" pitchFamily="34" charset="0"/>
              <a:buChar char="•"/>
            </a:pPr>
            <a:r>
              <a:rPr lang="en-IN" sz="2000" dirty="0"/>
              <a:t>Final classifier is a weighted sum of these weak classifiers. It is called weak because it alone can't classify </a:t>
            </a:r>
            <a:r>
              <a:rPr lang="en-IN" sz="2000" dirty="0" smtClean="0"/>
              <a:t>          the </a:t>
            </a:r>
            <a:r>
              <a:rPr lang="en-IN" sz="2000" dirty="0"/>
              <a:t>image, but together with others forms a strong </a:t>
            </a:r>
            <a:r>
              <a:rPr lang="en-IN" sz="2000" dirty="0" smtClean="0"/>
              <a:t>classifier</a:t>
            </a:r>
          </a:p>
          <a:p>
            <a:endParaRPr lang="en-IN" sz="2000" dirty="0"/>
          </a:p>
          <a:p>
            <a:pPr>
              <a:buFont typeface="Arial" pitchFamily="34" charset="0"/>
              <a:buChar char="•"/>
            </a:pPr>
            <a:r>
              <a:rPr lang="en-IN" sz="2000" dirty="0"/>
              <a:t>In an image, most of the image region is non-face region. So it is a better idea to have a simple method to check if a window is not a face region. If it is not, discard it in a single shot. Don't process it again. Instead focus on region where there can be a face. This way, we can find more time to check a possible face region.</a:t>
            </a:r>
          </a:p>
          <a:p>
            <a:pPr>
              <a:buFont typeface="Arial" pitchFamily="34" charset="0"/>
              <a:buChar char="•"/>
            </a:pPr>
            <a:endParaRPr lang="en-IN" sz="2000" dirty="0"/>
          </a:p>
        </p:txBody>
      </p:sp>
    </p:spTree>
    <p:extLst>
      <p:ext uri="{BB962C8B-B14F-4D97-AF65-F5344CB8AC3E}">
        <p14:creationId xmlns:p14="http://schemas.microsoft.com/office/powerpoint/2010/main" xmlns="" val="22882760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85750"/>
            <a:ext cx="9905998" cy="1811338"/>
          </a:xfrm>
        </p:spPr>
        <p:txBody>
          <a:bodyPr>
            <a:normAutofit/>
          </a:bodyPr>
          <a:lstStyle/>
          <a:p>
            <a:r>
              <a:rPr lang="en-IN" dirty="0"/>
              <a:t>Cascade Classification</a:t>
            </a:r>
            <a:br>
              <a:rPr lang="en-IN" dirty="0"/>
            </a:br>
            <a:r>
              <a:rPr lang="en-IN" dirty="0"/>
              <a:t/>
            </a:r>
            <a:br>
              <a:rPr lang="en-IN" dirty="0"/>
            </a:br>
            <a:endParaRPr lang="en-IN" dirty="0"/>
          </a:p>
        </p:txBody>
      </p:sp>
      <p:sp>
        <p:nvSpPr>
          <p:cNvPr id="3" name="Content Placeholder 2"/>
          <p:cNvSpPr>
            <a:spLocks noGrp="1"/>
          </p:cNvSpPr>
          <p:nvPr>
            <p:ph idx="1"/>
          </p:nvPr>
        </p:nvSpPr>
        <p:spPr>
          <a:xfrm>
            <a:off x="1141412" y="2249486"/>
            <a:ext cx="9905999" cy="4425633"/>
          </a:xfrm>
        </p:spPr>
        <p:txBody>
          <a:bodyPr/>
          <a:lstStyle/>
          <a:p>
            <a:r>
              <a:rPr lang="en-IN" dirty="0"/>
              <a:t>Classifier is something that takes an input and classifies it into a particular category</a:t>
            </a:r>
          </a:p>
          <a:p>
            <a:r>
              <a:rPr lang="en-IN" dirty="0"/>
              <a:t>Cascade classification means a cascade of boosted classifiers working with some feature set</a:t>
            </a:r>
          </a:p>
          <a:p>
            <a:r>
              <a:rPr lang="en-IN" dirty="0"/>
              <a:t>The word “cascade” in the classifier name means that the resultant classifier consists of several simpler classifiers (</a:t>
            </a:r>
            <a:r>
              <a:rPr lang="en-IN" i="1" dirty="0"/>
              <a:t>stages</a:t>
            </a:r>
            <a:r>
              <a:rPr lang="en-IN" dirty="0"/>
              <a:t>) that are applied subsequently to a region of interest until at some stage the candidate is rejected or all the stages are passed. These simple classifiers can be </a:t>
            </a:r>
            <a:r>
              <a:rPr lang="en-IN" dirty="0" smtClean="0"/>
              <a:t>decision </a:t>
            </a:r>
            <a:r>
              <a:rPr lang="en-IN" dirty="0"/>
              <a:t>trees with 2 leaves</a:t>
            </a:r>
            <a:endParaRPr lang="en-IN" i="1" dirty="0"/>
          </a:p>
          <a:p>
            <a:endParaRPr lang="en-IN" i="1" dirty="0"/>
          </a:p>
          <a:p>
            <a:endParaRPr lang="en-IN" dirty="0"/>
          </a:p>
        </p:txBody>
      </p:sp>
    </p:spTree>
    <p:extLst>
      <p:ext uri="{BB962C8B-B14F-4D97-AF65-F5344CB8AC3E}">
        <p14:creationId xmlns:p14="http://schemas.microsoft.com/office/powerpoint/2010/main" xmlns="" val="42896145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blipFill>
            <a:blip r:embed="rId2">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66"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alphaModFix amt="30000"/>
            <a:extLst>
              <a:ext uri="{28A0092B-C50C-407E-A947-70E740481C1C}">
                <a14:useLocalDpi xmlns:a14="http://schemas.microsoft.com/office/drawing/2010/main" xmlns=""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8" name="Group 67"/>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4288" y="0"/>
            <a:ext cx="12053888" cy="6858001"/>
            <a:chOff x="-14288" y="0"/>
            <a:chExt cx="12053888" cy="6858001"/>
          </a:xfrm>
        </p:grpSpPr>
        <p:grpSp>
          <p:nvGrpSpPr>
            <p:cNvPr id="69" name="Group 68"/>
            <p:cNvGrpSpPr/>
            <p:nvPr>
              <p:extLst>
                <p:ext uri="{386F3935-93C4-4BCD-93E2-E3B085C9AB24}">
                  <p16:designElem xmlns:p16="http://schemas.microsoft.com/office/powerpoint/2015/main" xmlns=""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1" name="Rectangle 5"/>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2" name="Freeform 6"/>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7"/>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8"/>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9"/>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0"/>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1"/>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2"/>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3"/>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4"/>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15"/>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Line 16"/>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3" name="Freeform 17"/>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18"/>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19"/>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0"/>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Rectangle 21"/>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8" name="Freeform 22"/>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3"/>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4"/>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25"/>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26"/>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27"/>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28"/>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29"/>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30"/>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31"/>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70" name="Group 69"/>
            <p:cNvGrpSpPr/>
            <p:nvPr>
              <p:extLst>
                <p:ext uri="{386F3935-93C4-4BCD-93E2-E3B085C9AB24}">
                  <p16:designElem xmlns:p16="http://schemas.microsoft.com/office/powerpoint/2015/main" xmlns=""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1" name="Freeform 32"/>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33"/>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34"/>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35"/>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36"/>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37"/>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38"/>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39"/>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40"/>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Rectangle 41"/>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pic>
        <p:nvPicPr>
          <p:cNvPr id="11" name="Picture 10"/>
          <p:cNvPicPr>
            <a:picLocks noChangeAspect="1"/>
          </p:cNvPicPr>
          <p:nvPr/>
        </p:nvPicPr>
        <p:blipFill>
          <a:blip r:embed="rId4"/>
          <a:stretch>
            <a:fillRect/>
          </a:stretch>
        </p:blipFill>
        <p:spPr>
          <a:xfrm>
            <a:off x="1141411" y="2518614"/>
            <a:ext cx="3494597" cy="115427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9" name="Picture 8"/>
          <p:cNvPicPr>
            <a:picLocks noChangeAspect="1"/>
          </p:cNvPicPr>
          <p:nvPr/>
        </p:nvPicPr>
        <p:blipFill>
          <a:blip r:embed="rId5"/>
          <a:stretch>
            <a:fillRect/>
          </a:stretch>
        </p:blipFill>
        <p:spPr>
          <a:xfrm>
            <a:off x="1141410" y="4550992"/>
            <a:ext cx="3494597" cy="80375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p:cNvSpPr>
            <a:spLocks noGrp="1"/>
          </p:cNvSpPr>
          <p:nvPr>
            <p:ph type="ctrTitle"/>
          </p:nvPr>
        </p:nvSpPr>
        <p:spPr>
          <a:xfrm>
            <a:off x="1141413" y="618518"/>
            <a:ext cx="9905998" cy="1478570"/>
          </a:xfrm>
        </p:spPr>
        <p:txBody>
          <a:bodyPr vert="horz" lIns="91440" tIns="45720" rIns="91440" bIns="45720" rtlCol="0" anchor="ctr">
            <a:normAutofit/>
          </a:bodyPr>
          <a:lstStyle/>
          <a:p>
            <a:r>
              <a:rPr lang="en-US" sz="3600"/>
              <a:t>Face Recognition using LBPH Classifier</a:t>
            </a:r>
          </a:p>
        </p:txBody>
      </p:sp>
      <p:sp>
        <p:nvSpPr>
          <p:cNvPr id="7" name="TextBox 6"/>
          <p:cNvSpPr txBox="1"/>
          <p:nvPr/>
        </p:nvSpPr>
        <p:spPr>
          <a:xfrm>
            <a:off x="5034579" y="2249487"/>
            <a:ext cx="6012832" cy="4119564"/>
          </a:xfrm>
          <a:prstGeom prst="rect">
            <a:avLst/>
          </a:prstGeom>
        </p:spPr>
        <p:txBody>
          <a:bodyPr vert="horz" lIns="91440" tIns="45720" rIns="91440" bIns="45720" rtlCol="0">
            <a:normAutofit/>
          </a:bodyPr>
          <a:lstStyle/>
          <a:p>
            <a:pPr indent="-228600" defTabSz="914400">
              <a:buSzPct val="125000"/>
              <a:buFont typeface="Arial" panose="020B0604020202020204" pitchFamily="34" charset="0"/>
              <a:buChar char="•"/>
            </a:pPr>
            <a:r>
              <a:rPr lang="en-US" sz="1400" dirty="0"/>
              <a:t>Local Binary patterns(LBP) Are a type of visual descriptor used for classification in computer vision .</a:t>
            </a:r>
          </a:p>
          <a:p>
            <a:pPr indent="-228600" defTabSz="914400">
              <a:buSzPct val="125000"/>
              <a:buFont typeface="Arial" panose="020B0604020202020204" pitchFamily="34" charset="0"/>
              <a:buChar char="•"/>
            </a:pPr>
            <a:r>
              <a:rPr lang="en-US" sz="1400" dirty="0"/>
              <a:t>LBP feature vector in its simplest form is created in the following manner</a:t>
            </a:r>
          </a:p>
          <a:p>
            <a:pPr indent="-228600" defTabSz="914400">
              <a:buSzPct val="125000"/>
              <a:buFont typeface="Arial" panose="020B0604020202020204" pitchFamily="34" charset="0"/>
              <a:buChar char="•"/>
            </a:pPr>
            <a:r>
              <a:rPr lang="en-US" sz="1400" dirty="0"/>
              <a:t>Divide the examined window into cells (e.g. 16x16 pixels for each cell).</a:t>
            </a:r>
          </a:p>
          <a:p>
            <a:pPr indent="-228600" defTabSz="914400">
              <a:buSzPct val="125000"/>
              <a:buFont typeface="Arial" panose="020B0604020202020204" pitchFamily="34" charset="0"/>
              <a:buChar char="•"/>
            </a:pPr>
            <a:r>
              <a:rPr lang="en-US" sz="1400" dirty="0"/>
              <a:t>For each pixel in a cell, compare the pixel to each of its 8 neighbors (on its left-top, left-middle, left-bottom, right-top, etc.). Follow the pixels along a circle, i.e. clockwise or counter-clockwise.</a:t>
            </a:r>
          </a:p>
          <a:p>
            <a:pPr indent="-228600" defTabSz="914400">
              <a:buSzPct val="125000"/>
              <a:buFont typeface="Arial" panose="020B0604020202020204" pitchFamily="34" charset="0"/>
              <a:buChar char="•"/>
            </a:pPr>
            <a:r>
              <a:rPr lang="en-US" sz="1400" dirty="0"/>
              <a:t>Where the center pixel's value is greater than the neighbor's value, write "0". Otherwise, write "1". This gives an 8-digit binary number (which is usually converted to decimal for convenience).</a:t>
            </a:r>
          </a:p>
          <a:p>
            <a:pPr indent="-228600" defTabSz="914400">
              <a:buSzPct val="125000"/>
              <a:buFont typeface="Arial" panose="020B0604020202020204" pitchFamily="34" charset="0"/>
              <a:buChar char="•"/>
            </a:pPr>
            <a:r>
              <a:rPr lang="en-US" sz="1400" dirty="0"/>
              <a:t>Compute the histogram, over the cell, of the frequency of each "number" occurring (i.e., each combination of which pixels are smaller and which are greater than the center). This histogram can be seen as a 256-dimensional feature vector.</a:t>
            </a:r>
          </a:p>
          <a:p>
            <a:pPr indent="-228600" defTabSz="914400">
              <a:buSzPct val="125000"/>
              <a:buFont typeface="Arial" panose="020B0604020202020204" pitchFamily="34" charset="0"/>
              <a:buChar char="•"/>
            </a:pPr>
            <a:r>
              <a:rPr lang="en-US" sz="1400" dirty="0"/>
              <a:t>Optionally normalize the histogram.</a:t>
            </a:r>
          </a:p>
          <a:p>
            <a:pPr indent="-228600" defTabSz="914400">
              <a:buSzPct val="125000"/>
              <a:buFont typeface="Arial" panose="020B0604020202020204" pitchFamily="34" charset="0"/>
              <a:buChar char="•"/>
            </a:pPr>
            <a:r>
              <a:rPr lang="en-US" sz="1400" dirty="0"/>
              <a:t>Concatenate (normalized) histograms of all cells. This gives a feature vector for the entire window</a:t>
            </a:r>
          </a:p>
          <a:p>
            <a:pPr marL="285750" indent="-228600" defTabSz="914400">
              <a:buSzPct val="125000"/>
              <a:buFont typeface="Arial" panose="020B0604020202020204" pitchFamily="34" charset="0"/>
              <a:buChar char="•"/>
            </a:pPr>
            <a:endParaRPr lang="en-US" sz="1300" dirty="0"/>
          </a:p>
          <a:p>
            <a:pPr indent="-228600" defTabSz="914400">
              <a:buSzPct val="125000"/>
              <a:buFont typeface="Arial" panose="020B0604020202020204" pitchFamily="34" charset="0"/>
              <a:buChar char="•"/>
            </a:pPr>
            <a:endParaRPr lang="en-US" sz="1300" dirty="0"/>
          </a:p>
          <a:p>
            <a:pPr indent="-228600" defTabSz="914400">
              <a:buSzPct val="125000"/>
              <a:buFont typeface="Arial" panose="020B0604020202020204" pitchFamily="34" charset="0"/>
              <a:buChar char="•"/>
            </a:pPr>
            <a:endParaRPr lang="en-US" sz="1300" dirty="0"/>
          </a:p>
          <a:p>
            <a:pPr indent="-228600" defTabSz="914400">
              <a:buSzPct val="125000"/>
              <a:buFont typeface="Arial" panose="020B0604020202020204" pitchFamily="34" charset="0"/>
              <a:buChar char="•"/>
            </a:pPr>
            <a:endParaRPr lang="en-US" sz="1300" dirty="0"/>
          </a:p>
        </p:txBody>
      </p:sp>
    </p:spTree>
    <p:extLst>
      <p:ext uri="{BB962C8B-B14F-4D97-AF65-F5344CB8AC3E}">
        <p14:creationId xmlns:p14="http://schemas.microsoft.com/office/powerpoint/2010/main" xmlns="" val="13716205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lumMod val="75000"/>
                  </a:schemeClr>
                </a:solidFill>
              </a:rPr>
              <a:t>COMMUNICATION MODULE</a:t>
            </a:r>
            <a:endParaRPr lang="en-US" dirty="0"/>
          </a:p>
        </p:txBody>
      </p:sp>
      <p:sp>
        <p:nvSpPr>
          <p:cNvPr id="3" name="Content Placeholder 2"/>
          <p:cNvSpPr>
            <a:spLocks noGrp="1"/>
          </p:cNvSpPr>
          <p:nvPr>
            <p:ph idx="1"/>
          </p:nvPr>
        </p:nvSpPr>
        <p:spPr>
          <a:xfrm>
            <a:off x="1141412" y="2289243"/>
            <a:ext cx="9905999" cy="3541714"/>
          </a:xfrm>
        </p:spPr>
        <p:txBody>
          <a:bodyPr>
            <a:normAutofit fontScale="92500"/>
          </a:bodyPr>
          <a:lstStyle/>
          <a:p>
            <a:pPr marL="0" indent="0">
              <a:buNone/>
            </a:pPr>
            <a:r>
              <a:rPr lang="en-US" dirty="0">
                <a:solidFill>
                  <a:schemeClr val="bg1"/>
                </a:solidFill>
              </a:rPr>
              <a:t>Objective </a:t>
            </a:r>
            <a:r>
              <a:rPr lang="en-US" dirty="0"/>
              <a:t>:</a:t>
            </a:r>
          </a:p>
          <a:p>
            <a:r>
              <a:rPr lang="en-US" dirty="0"/>
              <a:t>To develop an interactive android application which could be able to communicate with Inarmjha operating system </a:t>
            </a:r>
          </a:p>
          <a:p>
            <a:r>
              <a:rPr lang="en-US" dirty="0"/>
              <a:t>Inarmjha os will in turn communicate with all user specified smart devices to operate them and gives a feedback message to the end user</a:t>
            </a:r>
          </a:p>
          <a:p>
            <a:r>
              <a:rPr lang="en-US" dirty="0"/>
              <a:t>App should be able receive notifications from the user when connected over same network, even when it is unused and provide do not disturb mode to the user.</a:t>
            </a:r>
          </a:p>
        </p:txBody>
      </p:sp>
    </p:spTree>
    <p:extLst>
      <p:ext uri="{BB962C8B-B14F-4D97-AF65-F5344CB8AC3E}">
        <p14:creationId xmlns:p14="http://schemas.microsoft.com/office/powerpoint/2010/main" xmlns="" val="41330954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150720" y="2053015"/>
            <a:ext cx="1652954" cy="129246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INARMJHA OS</a:t>
            </a:r>
          </a:p>
        </p:txBody>
      </p:sp>
      <p:sp>
        <p:nvSpPr>
          <p:cNvPr id="5" name="Rectangle 4"/>
          <p:cNvSpPr/>
          <p:nvPr/>
        </p:nvSpPr>
        <p:spPr>
          <a:xfrm>
            <a:off x="2461844" y="2483835"/>
            <a:ext cx="2110153" cy="60666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MyService</a:t>
            </a:r>
          </a:p>
        </p:txBody>
      </p:sp>
      <p:sp>
        <p:nvSpPr>
          <p:cNvPr id="6" name="Rectangle 5"/>
          <p:cNvSpPr/>
          <p:nvPr/>
        </p:nvSpPr>
        <p:spPr>
          <a:xfrm>
            <a:off x="6731056" y="2483834"/>
            <a:ext cx="1995854" cy="60666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ViewImage</a:t>
            </a:r>
          </a:p>
        </p:txBody>
      </p:sp>
      <p:sp>
        <p:nvSpPr>
          <p:cNvPr id="7" name="Rectangle 6"/>
          <p:cNvSpPr/>
          <p:nvPr/>
        </p:nvSpPr>
        <p:spPr>
          <a:xfrm>
            <a:off x="594580" y="4162063"/>
            <a:ext cx="2277208" cy="55391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MainActivity</a:t>
            </a:r>
          </a:p>
        </p:txBody>
      </p:sp>
      <p:sp>
        <p:nvSpPr>
          <p:cNvPr id="8" name="Rectangle 7"/>
          <p:cNvSpPr/>
          <p:nvPr/>
        </p:nvSpPr>
        <p:spPr>
          <a:xfrm>
            <a:off x="5917223" y="4171960"/>
            <a:ext cx="2558562" cy="553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TcpCommunication</a:t>
            </a:r>
          </a:p>
        </p:txBody>
      </p:sp>
      <p:sp>
        <p:nvSpPr>
          <p:cNvPr id="9" name="Rectangle 8"/>
          <p:cNvSpPr/>
          <p:nvPr/>
        </p:nvSpPr>
        <p:spPr>
          <a:xfrm>
            <a:off x="2453054" y="5776547"/>
            <a:ext cx="2980593" cy="545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WifiServiceDiscoveryActivity</a:t>
            </a:r>
          </a:p>
        </p:txBody>
      </p:sp>
      <p:cxnSp>
        <p:nvCxnSpPr>
          <p:cNvPr id="27" name="Straight Connector 26"/>
          <p:cNvCxnSpPr>
            <a:cxnSpLocks/>
            <a:stCxn id="7" idx="0"/>
          </p:cNvCxnSpPr>
          <p:nvPr/>
        </p:nvCxnSpPr>
        <p:spPr>
          <a:xfrm flipV="1">
            <a:off x="1733184" y="2777264"/>
            <a:ext cx="0" cy="13847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endCxn id="5" idx="1"/>
          </p:cNvCxnSpPr>
          <p:nvPr/>
        </p:nvCxnSpPr>
        <p:spPr>
          <a:xfrm>
            <a:off x="1733184" y="2787169"/>
            <a:ext cx="728660"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5" idx="3"/>
            <a:endCxn id="6" idx="1"/>
          </p:cNvCxnSpPr>
          <p:nvPr/>
        </p:nvCxnSpPr>
        <p:spPr>
          <a:xfrm flipV="1">
            <a:off x="4571997" y="2787169"/>
            <a:ext cx="2159059"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6" idx="2"/>
          </p:cNvCxnSpPr>
          <p:nvPr/>
        </p:nvCxnSpPr>
        <p:spPr>
          <a:xfrm>
            <a:off x="7728983" y="3090503"/>
            <a:ext cx="0" cy="108146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8" idx="3"/>
          </p:cNvCxnSpPr>
          <p:nvPr/>
        </p:nvCxnSpPr>
        <p:spPr>
          <a:xfrm flipV="1">
            <a:off x="8475785" y="4448917"/>
            <a:ext cx="2516798"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10992583" y="3363041"/>
            <a:ext cx="0" cy="11034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cxnSpLocks/>
          </p:cNvCxnSpPr>
          <p:nvPr/>
        </p:nvCxnSpPr>
        <p:spPr>
          <a:xfrm flipH="1" flipV="1">
            <a:off x="3508675" y="1987062"/>
            <a:ext cx="7483908" cy="44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endCxn id="5" idx="0"/>
          </p:cNvCxnSpPr>
          <p:nvPr/>
        </p:nvCxnSpPr>
        <p:spPr>
          <a:xfrm>
            <a:off x="3516920" y="1991476"/>
            <a:ext cx="1" cy="49235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7" idx="2"/>
          </p:cNvCxnSpPr>
          <p:nvPr/>
        </p:nvCxnSpPr>
        <p:spPr>
          <a:xfrm>
            <a:off x="1733184" y="4715978"/>
            <a:ext cx="0" cy="13188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cxnSpLocks/>
            <a:endCxn id="9" idx="1"/>
          </p:cNvCxnSpPr>
          <p:nvPr/>
        </p:nvCxnSpPr>
        <p:spPr>
          <a:xfrm>
            <a:off x="1733184" y="6034825"/>
            <a:ext cx="719870" cy="142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7" idx="3"/>
            <a:endCxn id="8" idx="1"/>
          </p:cNvCxnSpPr>
          <p:nvPr/>
        </p:nvCxnSpPr>
        <p:spPr>
          <a:xfrm>
            <a:off x="2871788" y="4439021"/>
            <a:ext cx="3045435" cy="98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3953236" y="1556243"/>
            <a:ext cx="5555639" cy="351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Sends notification to background service </a:t>
            </a:r>
            <a:r>
              <a:rPr lang="en-US" dirty="0">
                <a:solidFill>
                  <a:schemeClr val="accent1">
                    <a:lumMod val="60000"/>
                    <a:lumOff val="40000"/>
                  </a:schemeClr>
                </a:solidFill>
                <a:sym typeface="Wingdings" panose="05000000000000000000" pitchFamily="2" charset="2"/>
              </a:rPr>
              <a:t> json object</a:t>
            </a:r>
            <a:r>
              <a:rPr lang="en-US" dirty="0">
                <a:solidFill>
                  <a:schemeClr val="accent1">
                    <a:lumMod val="60000"/>
                    <a:lumOff val="40000"/>
                  </a:schemeClr>
                </a:solidFill>
              </a:rPr>
              <a:t> </a:t>
            </a:r>
          </a:p>
        </p:txBody>
      </p:sp>
      <p:sp>
        <p:nvSpPr>
          <p:cNvPr id="54" name="Rectangle 53"/>
          <p:cNvSpPr/>
          <p:nvPr/>
        </p:nvSpPr>
        <p:spPr>
          <a:xfrm>
            <a:off x="383835" y="2808053"/>
            <a:ext cx="1308398" cy="1055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Background service is started using button</a:t>
            </a:r>
          </a:p>
        </p:txBody>
      </p:sp>
      <p:sp>
        <p:nvSpPr>
          <p:cNvPr id="55" name="Rectangle 54"/>
          <p:cNvSpPr/>
          <p:nvPr/>
        </p:nvSpPr>
        <p:spPr>
          <a:xfrm>
            <a:off x="2366776" y="3131701"/>
            <a:ext cx="2300287" cy="283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Listens to the os</a:t>
            </a:r>
          </a:p>
        </p:txBody>
      </p:sp>
      <p:sp>
        <p:nvSpPr>
          <p:cNvPr id="58" name="Rectangle 57"/>
          <p:cNvSpPr/>
          <p:nvPr/>
        </p:nvSpPr>
        <p:spPr>
          <a:xfrm>
            <a:off x="8475785" y="4521463"/>
            <a:ext cx="2365130" cy="4506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Sends user message to os as json object</a:t>
            </a:r>
          </a:p>
        </p:txBody>
      </p:sp>
      <p:sp>
        <p:nvSpPr>
          <p:cNvPr id="61" name="Rectangle 60"/>
          <p:cNvSpPr/>
          <p:nvPr/>
        </p:nvSpPr>
        <p:spPr>
          <a:xfrm>
            <a:off x="4730807" y="2426663"/>
            <a:ext cx="1890346" cy="3077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Intent object</a:t>
            </a:r>
          </a:p>
        </p:txBody>
      </p:sp>
      <p:sp>
        <p:nvSpPr>
          <p:cNvPr id="62" name="Rectangle 61"/>
          <p:cNvSpPr/>
          <p:nvPr/>
        </p:nvSpPr>
        <p:spPr>
          <a:xfrm>
            <a:off x="2731110" y="4114278"/>
            <a:ext cx="2963008" cy="334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to communicate with os</a:t>
            </a:r>
          </a:p>
        </p:txBody>
      </p:sp>
      <p:sp>
        <p:nvSpPr>
          <p:cNvPr id="64" name="Rectangle 63"/>
          <p:cNvSpPr/>
          <p:nvPr/>
        </p:nvSpPr>
        <p:spPr>
          <a:xfrm>
            <a:off x="3020157" y="4490708"/>
            <a:ext cx="2329962" cy="292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Using intent object</a:t>
            </a:r>
          </a:p>
        </p:txBody>
      </p:sp>
      <p:sp>
        <p:nvSpPr>
          <p:cNvPr id="65" name="Rectangle 64"/>
          <p:cNvSpPr/>
          <p:nvPr/>
        </p:nvSpPr>
        <p:spPr>
          <a:xfrm>
            <a:off x="6748641" y="3294642"/>
            <a:ext cx="910004" cy="7561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Reply to os</a:t>
            </a:r>
          </a:p>
        </p:txBody>
      </p:sp>
      <p:sp>
        <p:nvSpPr>
          <p:cNvPr id="66" name="Rectangle 65"/>
          <p:cNvSpPr/>
          <p:nvPr/>
        </p:nvSpPr>
        <p:spPr>
          <a:xfrm>
            <a:off x="7869661" y="3402076"/>
            <a:ext cx="817684" cy="52753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Using intent</a:t>
            </a:r>
          </a:p>
        </p:txBody>
      </p:sp>
      <p:sp>
        <p:nvSpPr>
          <p:cNvPr id="67" name="Rectangle 66"/>
          <p:cNvSpPr/>
          <p:nvPr/>
        </p:nvSpPr>
        <p:spPr>
          <a:xfrm>
            <a:off x="671514" y="5102843"/>
            <a:ext cx="984737" cy="901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Scan devices over network using</a:t>
            </a:r>
            <a:r>
              <a:rPr lang="en-US" dirty="0"/>
              <a:t> </a:t>
            </a:r>
          </a:p>
        </p:txBody>
      </p:sp>
      <p:cxnSp>
        <p:nvCxnSpPr>
          <p:cNvPr id="74" name="Straight Arrow Connector 73"/>
          <p:cNvCxnSpPr>
            <a:endCxn id="4" idx="0"/>
          </p:cNvCxnSpPr>
          <p:nvPr/>
        </p:nvCxnSpPr>
        <p:spPr>
          <a:xfrm>
            <a:off x="10977197" y="1987062"/>
            <a:ext cx="0" cy="65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975946" y="342900"/>
            <a:ext cx="10001251" cy="861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INARMJHA APP FLOW DIAGRAM</a:t>
            </a:r>
          </a:p>
        </p:txBody>
      </p:sp>
      <p:sp>
        <p:nvSpPr>
          <p:cNvPr id="79" name="Rectangle 78"/>
          <p:cNvSpPr/>
          <p:nvPr/>
        </p:nvSpPr>
        <p:spPr>
          <a:xfrm>
            <a:off x="4674481" y="2839946"/>
            <a:ext cx="1954090" cy="2989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 bitmap object</a:t>
            </a:r>
          </a:p>
        </p:txBody>
      </p:sp>
    </p:spTree>
    <p:extLst>
      <p:ext uri="{BB962C8B-B14F-4D97-AF65-F5344CB8AC3E}">
        <p14:creationId xmlns:p14="http://schemas.microsoft.com/office/powerpoint/2010/main" xmlns="" val="3104351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xmlns="" val="0"/>
              </a:ext>
            </a:extLst>
          </a:blip>
          <a:srcRect r="3" b="8770"/>
          <a:stretch/>
        </p:blipFill>
        <p:spPr>
          <a:xfrm>
            <a:off x="8205634" y="722376"/>
            <a:ext cx="3337560" cy="5413248"/>
          </a:xfrm>
          <a:prstGeom prst="rect">
            <a:avLst/>
          </a:prstGeom>
          <a:effectLst/>
        </p:spPr>
      </p:pic>
      <p:sp>
        <p:nvSpPr>
          <p:cNvPr id="2" name="Title 1"/>
          <p:cNvSpPr>
            <a:spLocks noGrp="1"/>
          </p:cNvSpPr>
          <p:nvPr>
            <p:ph type="title"/>
          </p:nvPr>
        </p:nvSpPr>
        <p:spPr>
          <a:xfrm>
            <a:off x="56623" y="559407"/>
            <a:ext cx="7257471" cy="1676603"/>
          </a:xfrm>
        </p:spPr>
        <p:txBody>
          <a:bodyPr>
            <a:normAutofit/>
          </a:bodyPr>
          <a:lstStyle/>
          <a:p>
            <a:r>
              <a:rPr lang="en-US" sz="3600" dirty="0">
                <a:solidFill>
                  <a:schemeClr val="accent5">
                    <a:lumMod val="75000"/>
                  </a:schemeClr>
                </a:solidFill>
              </a:rPr>
              <a:t>INARMJHA ANDROID APPLICATION</a:t>
            </a:r>
          </a:p>
        </p:txBody>
      </p:sp>
      <p:sp>
        <p:nvSpPr>
          <p:cNvPr id="3" name="Content Placeholder 2"/>
          <p:cNvSpPr>
            <a:spLocks noGrp="1"/>
          </p:cNvSpPr>
          <p:nvPr>
            <p:ph idx="1"/>
          </p:nvPr>
        </p:nvSpPr>
        <p:spPr>
          <a:xfrm>
            <a:off x="648930" y="1987061"/>
            <a:ext cx="6422848" cy="4395019"/>
          </a:xfrm>
        </p:spPr>
        <p:txBody>
          <a:bodyPr>
            <a:normAutofit lnSpcReduction="10000"/>
          </a:bodyPr>
          <a:lstStyle/>
          <a:p>
            <a:pPr marL="0" indent="0">
              <a:buNone/>
            </a:pPr>
            <a:r>
              <a:rPr lang="en-US" sz="3200" dirty="0"/>
              <a:t>Introduction </a:t>
            </a:r>
            <a:r>
              <a:rPr lang="en-US" sz="2000" dirty="0"/>
              <a:t>:</a:t>
            </a:r>
          </a:p>
          <a:p>
            <a:r>
              <a:rPr lang="en-US" sz="2400" dirty="0"/>
              <a:t> As usage of android apps is increasing drastically, Inarmjha app is  used as a medium of communication between end user and Inarmjha os which in turn communicates with user specified smart devices in any home or office.</a:t>
            </a:r>
          </a:p>
          <a:p>
            <a:r>
              <a:rPr lang="en-US" sz="2400" dirty="0"/>
              <a:t>Requirements :  Android mobile with API level higher than 19 or Kitkat (4.4) version</a:t>
            </a:r>
          </a:p>
          <a:p>
            <a:r>
              <a:rPr lang="en-US" sz="2400" dirty="0"/>
              <a:t>Target Audience 87.4%</a:t>
            </a:r>
          </a:p>
          <a:p>
            <a:pPr marL="0" indent="0">
              <a:buNone/>
            </a:pPr>
            <a:endParaRPr lang="en-US" sz="2000" dirty="0"/>
          </a:p>
          <a:p>
            <a:endParaRPr lang="en-US" sz="2000" dirty="0"/>
          </a:p>
        </p:txBody>
      </p:sp>
    </p:spTree>
    <p:extLst>
      <p:ext uri="{BB962C8B-B14F-4D97-AF65-F5344CB8AC3E}">
        <p14:creationId xmlns:p14="http://schemas.microsoft.com/office/powerpoint/2010/main" xmlns="" val="27638592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1"/>
                </a:solidFill>
              </a:rPr>
              <a:t>INTRODUCTION	</a:t>
            </a:r>
          </a:p>
        </p:txBody>
      </p:sp>
      <p:sp>
        <p:nvSpPr>
          <p:cNvPr id="3" name="Content Placeholder 2"/>
          <p:cNvSpPr>
            <a:spLocks noGrp="1"/>
          </p:cNvSpPr>
          <p:nvPr>
            <p:ph idx="1"/>
          </p:nvPr>
        </p:nvSpPr>
        <p:spPr/>
        <p:txBody>
          <a:bodyPr/>
          <a:lstStyle/>
          <a:p>
            <a:r>
              <a:rPr lang="en-IN" dirty="0"/>
              <a:t>ARTIFICIAL INTELLIGENCE HAS CHANGED UNDERSTANDING OF THE HUMAN THINKING AND MODELLING OF THE HUMAN BRAIN</a:t>
            </a:r>
          </a:p>
          <a:p>
            <a:r>
              <a:rPr lang="en-IN" dirty="0"/>
              <a:t>OPERATING SYSTEM ARE A SET OF PROGRAMS THAT MANAGES THE RESOURCES .THE RESOURCES CAN BE OF ANYTHING LIKE COMPUTER RESOURCES AND MAY BE ELECTRONIC DEVICES  </a:t>
            </a:r>
          </a:p>
        </p:txBody>
      </p:sp>
    </p:spTree>
    <p:extLst>
      <p:ext uri="{BB962C8B-B14F-4D97-AF65-F5344CB8AC3E}">
        <p14:creationId xmlns:p14="http://schemas.microsoft.com/office/powerpoint/2010/main" xmlns="" val="36876067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277" y="712269"/>
            <a:ext cx="3370998" cy="5502264"/>
          </a:xfrm>
        </p:spPr>
        <p:txBody>
          <a:bodyPr>
            <a:normAutofit/>
          </a:bodyPr>
          <a:lstStyle/>
          <a:p>
            <a:r>
              <a:rPr lang="en-US" sz="4100">
                <a:solidFill>
                  <a:srgbClr val="FFFFFF"/>
                </a:solidFill>
              </a:rPr>
              <a:t>Functionalities :</a:t>
            </a:r>
            <a:endParaRPr lang="en-US" sz="4100" dirty="0">
              <a:solidFill>
                <a:srgbClr val="FFFFFF"/>
              </a:solidFill>
            </a:endParaRPr>
          </a:p>
        </p:txBody>
      </p:sp>
      <p:graphicFrame>
        <p:nvGraphicFramePr>
          <p:cNvPr id="18" name="Content Placeholder 2"/>
          <p:cNvGraphicFramePr>
            <a:graphicFrameLocks noGrp="1"/>
          </p:cNvGraphicFramePr>
          <p:nvPr>
            <p:ph idx="1"/>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41612377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xmlns="" val="0"/>
              </a:ext>
            </a:extLst>
          </a:blip>
          <a:srcRect r="3" b="8770"/>
          <a:stretch/>
        </p:blipFill>
        <p:spPr>
          <a:xfrm>
            <a:off x="8205634" y="722376"/>
            <a:ext cx="3337560" cy="5413248"/>
          </a:xfrm>
          <a:prstGeom prst="rect">
            <a:avLst/>
          </a:prstGeom>
          <a:effectLst/>
        </p:spPr>
      </p:pic>
      <p:sp>
        <p:nvSpPr>
          <p:cNvPr id="2" name="Title 1"/>
          <p:cNvSpPr>
            <a:spLocks noGrp="1"/>
          </p:cNvSpPr>
          <p:nvPr>
            <p:ph type="title"/>
          </p:nvPr>
        </p:nvSpPr>
        <p:spPr>
          <a:xfrm>
            <a:off x="648930" y="409937"/>
            <a:ext cx="6422849" cy="1676603"/>
          </a:xfrm>
        </p:spPr>
        <p:txBody>
          <a:bodyPr>
            <a:normAutofit/>
          </a:bodyPr>
          <a:lstStyle/>
          <a:p>
            <a:r>
              <a:rPr lang="en-US" dirty="0">
                <a:solidFill>
                  <a:schemeClr val="accent5">
                    <a:lumMod val="75000"/>
                  </a:schemeClr>
                </a:solidFill>
              </a:rPr>
              <a:t>Start and stop receiving notifications</a:t>
            </a:r>
            <a:r>
              <a:rPr lang="en-US" dirty="0"/>
              <a:t>:</a:t>
            </a:r>
          </a:p>
        </p:txBody>
      </p:sp>
      <p:sp>
        <p:nvSpPr>
          <p:cNvPr id="3" name="Content Placeholder 2"/>
          <p:cNvSpPr>
            <a:spLocks noGrp="1"/>
          </p:cNvSpPr>
          <p:nvPr>
            <p:ph idx="1"/>
          </p:nvPr>
        </p:nvSpPr>
        <p:spPr>
          <a:xfrm>
            <a:off x="648930" y="2417884"/>
            <a:ext cx="6422848" cy="3552093"/>
          </a:xfrm>
        </p:spPr>
        <p:txBody>
          <a:bodyPr>
            <a:normAutofit fontScale="85000" lnSpcReduction="20000"/>
          </a:bodyPr>
          <a:lstStyle/>
          <a:p>
            <a:r>
              <a:rPr lang="en-US" sz="2600" dirty="0"/>
              <a:t>Android provides services which run in background which do assigned work on background thread instead of main thread.</a:t>
            </a:r>
          </a:p>
          <a:p>
            <a:r>
              <a:rPr lang="en-US" sz="2600" dirty="0"/>
              <a:t>Inarmjha app uses a service which is enabled by pressing “LISTEN” button and it starts listening to Inarmjha os and gives user a notification whenever it receives a message from user.</a:t>
            </a:r>
          </a:p>
          <a:p>
            <a:r>
              <a:rPr lang="en-US" sz="2600" dirty="0"/>
              <a:t>This can be disabled by the user by pressing “STOP” button which kills the background service</a:t>
            </a:r>
          </a:p>
          <a:p>
            <a:pPr marL="0" indent="0">
              <a:buNone/>
            </a:pPr>
            <a:endParaRPr lang="en-US" sz="2000" dirty="0"/>
          </a:p>
          <a:p>
            <a:endParaRPr lang="en-US" sz="2000" dirty="0"/>
          </a:p>
          <a:p>
            <a:endParaRPr lang="en-US" sz="2000" dirty="0"/>
          </a:p>
          <a:p>
            <a:endParaRPr lang="en-US" sz="2000" dirty="0"/>
          </a:p>
          <a:p>
            <a:pPr marL="0" indent="0">
              <a:buNone/>
            </a:pPr>
            <a:endParaRPr lang="en-US" sz="2000" dirty="0"/>
          </a:p>
        </p:txBody>
      </p:sp>
      <p:sp>
        <p:nvSpPr>
          <p:cNvPr id="26" name="Rectangle 25"/>
          <p:cNvSpPr/>
          <p:nvPr/>
        </p:nvSpPr>
        <p:spPr>
          <a:xfrm>
            <a:off x="8370277" y="61546"/>
            <a:ext cx="3077308" cy="4308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MainActivity</a:t>
            </a:r>
          </a:p>
        </p:txBody>
      </p:sp>
    </p:spTree>
    <p:extLst>
      <p:ext uri="{BB962C8B-B14F-4D97-AF65-F5344CB8AC3E}">
        <p14:creationId xmlns:p14="http://schemas.microsoft.com/office/powerpoint/2010/main" xmlns="" val="13497957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extLst>
              <a:ext uri="{28A0092B-C50C-407E-A947-70E740481C1C}">
                <a14:useLocalDpi xmlns:a14="http://schemas.microsoft.com/office/drawing/2010/main" xmlns="" val="0"/>
              </a:ext>
            </a:extLst>
          </a:blip>
          <a:srcRect r="3" b="8770"/>
          <a:stretch/>
        </p:blipFill>
        <p:spPr>
          <a:xfrm>
            <a:off x="8205634" y="722376"/>
            <a:ext cx="3337560" cy="5413248"/>
          </a:xfrm>
          <a:prstGeom prst="rect">
            <a:avLst/>
          </a:prstGeom>
          <a:effectLst/>
        </p:spPr>
      </p:pic>
      <p:sp>
        <p:nvSpPr>
          <p:cNvPr id="2" name="Title 1"/>
          <p:cNvSpPr>
            <a:spLocks noGrp="1"/>
          </p:cNvSpPr>
          <p:nvPr>
            <p:ph type="title"/>
          </p:nvPr>
        </p:nvSpPr>
        <p:spPr>
          <a:xfrm>
            <a:off x="648929" y="629266"/>
            <a:ext cx="6422849" cy="1676603"/>
          </a:xfrm>
        </p:spPr>
        <p:txBody>
          <a:bodyPr>
            <a:normAutofit/>
          </a:bodyPr>
          <a:lstStyle/>
          <a:p>
            <a:r>
              <a:rPr lang="en-US" dirty="0"/>
              <a:t> </a:t>
            </a:r>
            <a:r>
              <a:rPr lang="en-US" dirty="0">
                <a:solidFill>
                  <a:schemeClr val="accent5">
                    <a:lumMod val="75000"/>
                  </a:schemeClr>
                </a:solidFill>
              </a:rPr>
              <a:t>Message Inarmjha</a:t>
            </a:r>
            <a:r>
              <a:rPr lang="en-US" dirty="0"/>
              <a:t>:</a:t>
            </a:r>
          </a:p>
        </p:txBody>
      </p:sp>
      <p:sp>
        <p:nvSpPr>
          <p:cNvPr id="3" name="Content Placeholder 2"/>
          <p:cNvSpPr>
            <a:spLocks noGrp="1"/>
          </p:cNvSpPr>
          <p:nvPr>
            <p:ph idx="1"/>
          </p:nvPr>
        </p:nvSpPr>
        <p:spPr>
          <a:xfrm>
            <a:off x="648931" y="2438400"/>
            <a:ext cx="6422848" cy="3785419"/>
          </a:xfrm>
        </p:spPr>
        <p:txBody>
          <a:bodyPr>
            <a:normAutofit/>
          </a:bodyPr>
          <a:lstStyle/>
          <a:p>
            <a:pPr>
              <a:buClr>
                <a:srgbClr val="4C8574"/>
              </a:buClr>
            </a:pPr>
            <a:r>
              <a:rPr lang="en-US" sz="2400" dirty="0"/>
              <a:t>App uses java sockets to communicate with the os because it causes low network traffic.</a:t>
            </a:r>
          </a:p>
          <a:p>
            <a:pPr>
              <a:buClr>
                <a:srgbClr val="4C8574"/>
              </a:buClr>
            </a:pPr>
            <a:r>
              <a:rPr lang="en-US" sz="2400" dirty="0"/>
              <a:t>Socket connection is established, then communication is initiated.</a:t>
            </a:r>
          </a:p>
          <a:p>
            <a:pPr>
              <a:buClr>
                <a:srgbClr val="4C8574"/>
              </a:buClr>
            </a:pPr>
            <a:r>
              <a:rPr lang="en-US" sz="2400" dirty="0"/>
              <a:t>Message from server is displayed on the screen and the  user can reply to it.</a:t>
            </a:r>
          </a:p>
          <a:p>
            <a:pPr marL="0" indent="0">
              <a:buClr>
                <a:srgbClr val="4C8574"/>
              </a:buClr>
              <a:buNone/>
            </a:pPr>
            <a:endParaRPr lang="en-US" sz="2000" dirty="0"/>
          </a:p>
          <a:p>
            <a:pPr>
              <a:buClr>
                <a:srgbClr val="4C8574"/>
              </a:buClr>
            </a:pPr>
            <a:endParaRPr lang="en-US" sz="2000" dirty="0"/>
          </a:p>
        </p:txBody>
      </p:sp>
      <p:sp>
        <p:nvSpPr>
          <p:cNvPr id="18" name="Rectangle 17"/>
          <p:cNvSpPr/>
          <p:nvPr/>
        </p:nvSpPr>
        <p:spPr>
          <a:xfrm>
            <a:off x="8308731" y="87923"/>
            <a:ext cx="3059724" cy="3956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TcpCommunication</a:t>
            </a:r>
          </a:p>
        </p:txBody>
      </p:sp>
    </p:spTree>
    <p:extLst>
      <p:ext uri="{BB962C8B-B14F-4D97-AF65-F5344CB8AC3E}">
        <p14:creationId xmlns:p14="http://schemas.microsoft.com/office/powerpoint/2010/main" xmlns="" val="148220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lumMod val="75000"/>
                  </a:schemeClr>
                </a:solidFill>
              </a:rPr>
              <a:t>Inarmjha Address</a:t>
            </a:r>
            <a:r>
              <a:rPr lang="en-US" dirty="0"/>
              <a:t>:</a:t>
            </a:r>
          </a:p>
        </p:txBody>
      </p:sp>
      <p:sp>
        <p:nvSpPr>
          <p:cNvPr id="3" name="Content Placeholder 2"/>
          <p:cNvSpPr>
            <a:spLocks noGrp="1"/>
          </p:cNvSpPr>
          <p:nvPr>
            <p:ph idx="1"/>
          </p:nvPr>
        </p:nvSpPr>
        <p:spPr>
          <a:xfrm>
            <a:off x="838200" y="1825625"/>
            <a:ext cx="9844454" cy="4351338"/>
          </a:xfrm>
        </p:spPr>
        <p:txBody>
          <a:bodyPr/>
          <a:lstStyle/>
          <a:p>
            <a:r>
              <a:rPr lang="en-US" dirty="0"/>
              <a:t>User connects to Inarmjha os using its IP address and port number.</a:t>
            </a:r>
          </a:p>
          <a:p>
            <a:r>
              <a:rPr lang="en-US" dirty="0"/>
              <a:t>Users may have to control one or more os (for example one at home and other at office) </a:t>
            </a:r>
          </a:p>
          <a:p>
            <a:r>
              <a:rPr lang="en-US" dirty="0"/>
              <a:t>Inarmjha app provides this feature to the user to connect to required os by knowing it’s IP address and port number.</a:t>
            </a:r>
          </a:p>
          <a:p>
            <a:r>
              <a:rPr lang="en-US" dirty="0"/>
              <a:t>User can connect and disconnect to the required os by entering it’s IP address and port number</a:t>
            </a:r>
          </a:p>
          <a:p>
            <a:endParaRPr lang="en-US" dirty="0"/>
          </a:p>
        </p:txBody>
      </p:sp>
    </p:spTree>
    <p:extLst>
      <p:ext uri="{BB962C8B-B14F-4D97-AF65-F5344CB8AC3E}">
        <p14:creationId xmlns:p14="http://schemas.microsoft.com/office/powerpoint/2010/main" xmlns="" val="16516297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784249" y="1123527"/>
            <a:ext cx="2590199" cy="46048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57592" y="1123527"/>
            <a:ext cx="2590199" cy="46048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625796" y="1123528"/>
            <a:ext cx="2590199" cy="4604800"/>
          </a:xfrm>
          <a:prstGeom prst="rect">
            <a:avLst/>
          </a:prstGeom>
        </p:spPr>
      </p:pic>
      <p:sp>
        <p:nvSpPr>
          <p:cNvPr id="8" name="Rectangle 7"/>
          <p:cNvSpPr/>
          <p:nvPr/>
        </p:nvSpPr>
        <p:spPr>
          <a:xfrm>
            <a:off x="905608" y="589085"/>
            <a:ext cx="2259623" cy="3692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SettingsActivity</a:t>
            </a:r>
          </a:p>
        </p:txBody>
      </p:sp>
      <p:sp>
        <p:nvSpPr>
          <p:cNvPr id="9" name="Rectangle 8"/>
          <p:cNvSpPr/>
          <p:nvPr/>
        </p:nvSpPr>
        <p:spPr>
          <a:xfrm>
            <a:off x="4932485" y="589085"/>
            <a:ext cx="2277207" cy="369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Change Inarmjha IP</a:t>
            </a:r>
          </a:p>
        </p:txBody>
      </p:sp>
      <p:sp>
        <p:nvSpPr>
          <p:cNvPr id="10" name="Rectangle 9"/>
          <p:cNvSpPr/>
          <p:nvPr/>
        </p:nvSpPr>
        <p:spPr>
          <a:xfrm>
            <a:off x="8704385" y="448409"/>
            <a:ext cx="2511610" cy="5099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Change Inarmjha port number</a:t>
            </a:r>
          </a:p>
        </p:txBody>
      </p:sp>
    </p:spTree>
    <p:extLst>
      <p:ext uri="{BB962C8B-B14F-4D97-AF65-F5344CB8AC3E}">
        <p14:creationId xmlns:p14="http://schemas.microsoft.com/office/powerpoint/2010/main" xmlns="" val="28452186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439377" y="803049"/>
            <a:ext cx="2870073" cy="5102352"/>
          </a:xfrm>
          <a:prstGeom prst="rect">
            <a:avLst/>
          </a:prstGeom>
          <a:effectLst/>
        </p:spPr>
      </p:pic>
      <p:sp>
        <p:nvSpPr>
          <p:cNvPr id="2" name="Title 1"/>
          <p:cNvSpPr>
            <a:spLocks noGrp="1"/>
          </p:cNvSpPr>
          <p:nvPr>
            <p:ph type="title"/>
          </p:nvPr>
        </p:nvSpPr>
        <p:spPr>
          <a:xfrm>
            <a:off x="648929" y="629266"/>
            <a:ext cx="6422849" cy="1676603"/>
          </a:xfrm>
        </p:spPr>
        <p:txBody>
          <a:bodyPr>
            <a:normAutofit/>
          </a:bodyPr>
          <a:lstStyle/>
          <a:p>
            <a:r>
              <a:rPr lang="en-US" dirty="0">
                <a:solidFill>
                  <a:schemeClr val="accent5">
                    <a:lumMod val="75000"/>
                  </a:schemeClr>
                </a:solidFill>
              </a:rPr>
              <a:t>Scan devices over network:</a:t>
            </a:r>
          </a:p>
        </p:txBody>
      </p:sp>
      <p:sp>
        <p:nvSpPr>
          <p:cNvPr id="3" name="Content Placeholder 2"/>
          <p:cNvSpPr>
            <a:spLocks noGrp="1"/>
          </p:cNvSpPr>
          <p:nvPr>
            <p:ph idx="1"/>
          </p:nvPr>
        </p:nvSpPr>
        <p:spPr>
          <a:xfrm>
            <a:off x="648931" y="2438400"/>
            <a:ext cx="6422848" cy="3785419"/>
          </a:xfrm>
        </p:spPr>
        <p:txBody>
          <a:bodyPr>
            <a:normAutofit lnSpcReduction="10000"/>
          </a:bodyPr>
          <a:lstStyle/>
          <a:p>
            <a:r>
              <a:rPr lang="en-US" sz="2400" dirty="0"/>
              <a:t>Wi-Fi peer-to-peer (P2P) allows devices with the appropriate hardware to connect directly to each other via Wi-Fi without an intermediate access point </a:t>
            </a:r>
          </a:p>
          <a:p>
            <a:r>
              <a:rPr lang="en-US" sz="2400" dirty="0"/>
              <a:t>Using this </a:t>
            </a:r>
            <a:r>
              <a:rPr lang="en-US" sz="2400" dirty="0" err="1"/>
              <a:t>Api</a:t>
            </a:r>
            <a:r>
              <a:rPr lang="en-US" sz="2400" dirty="0"/>
              <a:t>, we scan all the devices over the network and list out them.</a:t>
            </a:r>
          </a:p>
          <a:p>
            <a:r>
              <a:rPr lang="en-US" sz="2400" dirty="0"/>
              <a:t>This allows user to connect to the required device by communicating through the os.</a:t>
            </a:r>
          </a:p>
        </p:txBody>
      </p:sp>
      <p:sp>
        <p:nvSpPr>
          <p:cNvPr id="6" name="Rectangle 5"/>
          <p:cNvSpPr/>
          <p:nvPr/>
        </p:nvSpPr>
        <p:spPr>
          <a:xfrm>
            <a:off x="8141677" y="87923"/>
            <a:ext cx="3429000" cy="3967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rPr>
              <a:t>WiFiServiceDiscoveryActivity</a:t>
            </a:r>
          </a:p>
        </p:txBody>
      </p:sp>
    </p:spTree>
    <p:extLst>
      <p:ext uri="{BB962C8B-B14F-4D97-AF65-F5344CB8AC3E}">
        <p14:creationId xmlns:p14="http://schemas.microsoft.com/office/powerpoint/2010/main" xmlns="" val="18609254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6586491" cy="1676603"/>
          </a:xfrm>
        </p:spPr>
        <p:txBody>
          <a:bodyPr>
            <a:normAutofit/>
          </a:bodyPr>
          <a:lstStyle/>
          <a:p>
            <a:r>
              <a:rPr lang="en-US" dirty="0">
                <a:solidFill>
                  <a:schemeClr val="accent5">
                    <a:lumMod val="75000"/>
                  </a:schemeClr>
                </a:solidFill>
              </a:rPr>
              <a:t>Receiving Notifications</a:t>
            </a:r>
            <a:r>
              <a:rPr lang="en-US" dirty="0"/>
              <a:t>:</a:t>
            </a:r>
          </a:p>
        </p:txBody>
      </p:sp>
      <p:sp>
        <p:nvSpPr>
          <p:cNvPr id="3" name="Content Placeholder 2"/>
          <p:cNvSpPr>
            <a:spLocks noGrp="1"/>
          </p:cNvSpPr>
          <p:nvPr>
            <p:ph idx="1"/>
          </p:nvPr>
        </p:nvSpPr>
        <p:spPr>
          <a:xfrm>
            <a:off x="648930" y="2305870"/>
            <a:ext cx="8952270" cy="3917950"/>
          </a:xfrm>
        </p:spPr>
        <p:txBody>
          <a:bodyPr>
            <a:normAutofit/>
          </a:bodyPr>
          <a:lstStyle/>
          <a:p>
            <a:r>
              <a:rPr lang="en-US" sz="2400" dirty="0"/>
              <a:t>App runs a background service that keeps listening to the os.</a:t>
            </a:r>
          </a:p>
          <a:p>
            <a:r>
              <a:rPr lang="en-US" sz="2400" dirty="0"/>
              <a:t>Whenever the os sends a message, it shoes it in the form </a:t>
            </a:r>
            <a:r>
              <a:rPr lang="en-US" sz="2400" dirty="0" err="1"/>
              <a:t>af</a:t>
            </a:r>
            <a:r>
              <a:rPr lang="en-US" sz="2400" dirty="0"/>
              <a:t> a notification in the notification bar</a:t>
            </a:r>
          </a:p>
          <a:p>
            <a:r>
              <a:rPr lang="en-US" sz="2400" dirty="0"/>
              <a:t>User can view the notification by clicking on it. It opens up an activity where he can send a message to the server or just ignore it.</a:t>
            </a:r>
          </a:p>
          <a:p>
            <a:r>
              <a:rPr lang="en-US" sz="2400" dirty="0"/>
              <a:t>Pressing ignore button closes the app but background service keeps on running</a:t>
            </a:r>
          </a:p>
        </p:txBody>
      </p:sp>
    </p:spTree>
    <p:extLst>
      <p:ext uri="{BB962C8B-B14F-4D97-AF65-F5344CB8AC3E}">
        <p14:creationId xmlns:p14="http://schemas.microsoft.com/office/powerpoint/2010/main" xmlns="" val="7039439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181239" y="643467"/>
            <a:ext cx="3133724" cy="5571066"/>
          </a:xfrm>
          <a:prstGeom prst="rect">
            <a:avLst/>
          </a:prstGeom>
        </p:spPr>
      </p:pic>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225176" y="675248"/>
            <a:ext cx="3392731" cy="5507503"/>
          </a:xfrm>
          <a:prstGeom prst="rect">
            <a:avLst/>
          </a:prstGeom>
        </p:spPr>
      </p:pic>
      <p:pic>
        <p:nvPicPr>
          <p:cNvPr id="6" name="Picture 5"/>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55222" y="643467"/>
            <a:ext cx="3265040" cy="5651825"/>
          </a:xfrm>
          <a:prstGeom prst="rect">
            <a:avLst/>
          </a:prstGeom>
        </p:spPr>
      </p:pic>
      <p:sp>
        <p:nvSpPr>
          <p:cNvPr id="7" name="TextBox 6"/>
          <p:cNvSpPr txBox="1"/>
          <p:nvPr/>
        </p:nvSpPr>
        <p:spPr>
          <a:xfrm>
            <a:off x="4909629" y="84407"/>
            <a:ext cx="2335237" cy="400110"/>
          </a:xfrm>
          <a:prstGeom prst="rect">
            <a:avLst/>
          </a:prstGeom>
          <a:noFill/>
        </p:spPr>
        <p:txBody>
          <a:bodyPr wrap="square" rtlCol="0">
            <a:spAutoFit/>
          </a:bodyPr>
          <a:lstStyle/>
          <a:p>
            <a:r>
              <a:rPr lang="en-US" sz="2000" dirty="0" smtClean="0"/>
              <a:t>View Image</a:t>
            </a:r>
            <a:endParaRPr lang="en-IN" sz="2000" dirty="0"/>
          </a:p>
        </p:txBody>
      </p:sp>
      <p:sp>
        <p:nvSpPr>
          <p:cNvPr id="8" name="TextBox 7"/>
          <p:cNvSpPr txBox="1"/>
          <p:nvPr/>
        </p:nvSpPr>
        <p:spPr>
          <a:xfrm>
            <a:off x="8454687" y="126608"/>
            <a:ext cx="2644727" cy="400110"/>
          </a:xfrm>
          <a:prstGeom prst="rect">
            <a:avLst/>
          </a:prstGeom>
          <a:noFill/>
        </p:spPr>
        <p:txBody>
          <a:bodyPr wrap="square" rtlCol="0">
            <a:spAutoFit/>
          </a:bodyPr>
          <a:lstStyle/>
          <a:p>
            <a:r>
              <a:rPr lang="en-US" sz="2000" dirty="0" smtClean="0"/>
              <a:t>Tcp Communication</a:t>
            </a:r>
            <a:endParaRPr lang="en-IN" sz="2000" dirty="0"/>
          </a:p>
        </p:txBody>
      </p:sp>
      <p:sp>
        <p:nvSpPr>
          <p:cNvPr id="9" name="TextBox 8"/>
          <p:cNvSpPr txBox="1"/>
          <p:nvPr/>
        </p:nvSpPr>
        <p:spPr>
          <a:xfrm>
            <a:off x="1308304" y="98476"/>
            <a:ext cx="2546253" cy="400110"/>
          </a:xfrm>
          <a:prstGeom prst="rect">
            <a:avLst/>
          </a:prstGeom>
          <a:noFill/>
        </p:spPr>
        <p:txBody>
          <a:bodyPr wrap="square" rtlCol="0">
            <a:spAutoFit/>
          </a:bodyPr>
          <a:lstStyle/>
          <a:p>
            <a:r>
              <a:rPr lang="en-US" sz="2000" dirty="0" smtClean="0"/>
              <a:t>Notification Bar</a:t>
            </a:r>
            <a:endParaRPr lang="en-IN" sz="2000" dirty="0"/>
          </a:p>
        </p:txBody>
      </p:sp>
    </p:spTree>
    <p:extLst>
      <p:ext uri="{BB962C8B-B14F-4D97-AF65-F5344CB8AC3E}">
        <p14:creationId xmlns="" xmlns:p14="http://schemas.microsoft.com/office/powerpoint/2010/main" val="2718289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35236" y="297003"/>
            <a:ext cx="9906000" cy="2852737"/>
          </a:xfrm>
        </p:spPr>
        <p:txBody>
          <a:bodyPr>
            <a:normAutofit/>
          </a:bodyPr>
          <a:lstStyle/>
          <a:p>
            <a:r>
              <a:rPr lang="en-IN" sz="4400" dirty="0"/>
              <a:t>DEVICE MODULE </a:t>
            </a:r>
          </a:p>
        </p:txBody>
      </p:sp>
      <p:sp>
        <p:nvSpPr>
          <p:cNvPr id="3" name="TextBox 2"/>
          <p:cNvSpPr txBox="1"/>
          <p:nvPr/>
        </p:nvSpPr>
        <p:spPr>
          <a:xfrm>
            <a:off x="3697946" y="3563470"/>
            <a:ext cx="6037730" cy="461665"/>
          </a:xfrm>
          <a:prstGeom prst="rect">
            <a:avLst/>
          </a:prstGeom>
          <a:noFill/>
        </p:spPr>
        <p:txBody>
          <a:bodyPr wrap="square" rtlCol="0">
            <a:spAutoFit/>
          </a:bodyPr>
          <a:lstStyle/>
          <a:p>
            <a:r>
              <a:rPr lang="en-US" sz="2400" dirty="0" smtClean="0"/>
              <a:t>Making devices run over Network</a:t>
            </a:r>
            <a:endParaRPr lang="en-IN" sz="2400" dirty="0"/>
          </a:p>
        </p:txBody>
      </p:sp>
    </p:spTree>
    <p:extLst>
      <p:ext uri="{BB962C8B-B14F-4D97-AF65-F5344CB8AC3E}">
        <p14:creationId xmlns:p14="http://schemas.microsoft.com/office/powerpoint/2010/main" xmlns="" val="17189019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IN" dirty="0"/>
              <a:t>1. </a:t>
            </a:r>
            <a:r>
              <a:rPr lang="en-IN" dirty="0" smtClean="0"/>
              <a:t>Controlling devices using Arduino</a:t>
            </a:r>
            <a:endParaRPr lang="en-IN" dirty="0"/>
          </a:p>
          <a:p>
            <a:r>
              <a:rPr lang="en-IN" dirty="0"/>
              <a:t>2. Establishing Communication between </a:t>
            </a:r>
            <a:r>
              <a:rPr lang="en-IN" dirty="0" smtClean="0"/>
              <a:t>JHA </a:t>
            </a:r>
            <a:r>
              <a:rPr lang="en-IN" dirty="0"/>
              <a:t>and device.</a:t>
            </a:r>
          </a:p>
          <a:p>
            <a:r>
              <a:rPr lang="en-IN" dirty="0"/>
              <a:t>3. Working of the </a:t>
            </a:r>
            <a:r>
              <a:rPr lang="en-IN" dirty="0" smtClean="0"/>
              <a:t>latch door system.</a:t>
            </a:r>
            <a:endParaRPr lang="en-IN" dirty="0"/>
          </a:p>
        </p:txBody>
      </p:sp>
    </p:spTree>
    <p:extLst>
      <p:ext uri="{BB962C8B-B14F-4D97-AF65-F5344CB8AC3E}">
        <p14:creationId xmlns:p14="http://schemas.microsoft.com/office/powerpoint/2010/main" xmlns="" val="41149748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blipFill>
            <a:blip r:embed="rId2">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46"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alphaModFix amt="30000"/>
            <a:extLst>
              <a:ext uri="{28A0092B-C50C-407E-A947-70E740481C1C}">
                <a14:useLocalDpi xmlns:a14="http://schemas.microsoft.com/office/drawing/2010/main" xmlns=""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48" name="Group 147"/>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4288" y="0"/>
            <a:ext cx="12053888" cy="6858001"/>
            <a:chOff x="-14288" y="0"/>
            <a:chExt cx="12053888" cy="6858001"/>
          </a:xfrm>
        </p:grpSpPr>
        <p:grpSp>
          <p:nvGrpSpPr>
            <p:cNvPr id="149" name="Group 148"/>
            <p:cNvGrpSpPr/>
            <p:nvPr>
              <p:extLst>
                <p:ext uri="{386F3935-93C4-4BCD-93E2-E3B085C9AB24}">
                  <p16:designElem xmlns:p16="http://schemas.microsoft.com/office/powerpoint/2015/main" xmlns=""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1" name="Rectangle 5"/>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2" name="Freeform 6"/>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3" name="Freeform 7"/>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4" name="Freeform 8"/>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5" name="Freeform 9"/>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6" name="Freeform 10"/>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7" name="Freeform 11"/>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8" name="Freeform 12"/>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9" name="Freeform 13"/>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0" name="Freeform 14"/>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1" name="Freeform 15"/>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2" name="Line 16"/>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73" name="Freeform 17"/>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4" name="Freeform 18"/>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5" name="Freeform 19"/>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6" name="Freeform 20"/>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7" name="Rectangle 21"/>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78" name="Freeform 22"/>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9" name="Freeform 23"/>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0" name="Freeform 24"/>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1" name="Freeform 25"/>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2" name="Freeform 26"/>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3" name="Freeform 27"/>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4" name="Freeform 28"/>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5" name="Freeform 29"/>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6" name="Freeform 30"/>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7" name="Freeform 31"/>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50" name="Group 149"/>
            <p:cNvGrpSpPr/>
            <p:nvPr>
              <p:extLst>
                <p:ext uri="{386F3935-93C4-4BCD-93E2-E3B085C9AB24}">
                  <p16:designElem xmlns:p16="http://schemas.microsoft.com/office/powerpoint/2015/main" xmlns=""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1" name="Freeform 32"/>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2" name="Freeform 33"/>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3" name="Freeform 34"/>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4" name="Freeform 35"/>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5" name="Freeform 36"/>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6" name="Freeform 37"/>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7" name="Freeform 38"/>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8" name="Freeform 39"/>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9" name="Freeform 40"/>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0" name="Rectangle 41"/>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pic>
        <p:nvPicPr>
          <p:cNvPr id="4" name="Picture 3"/>
          <p:cNvPicPr>
            <a:picLocks noChangeAspect="1"/>
          </p:cNvPicPr>
          <p:nvPr/>
        </p:nvPicPr>
        <p:blipFill rotWithShape="1">
          <a:blip r:embed="rId4"/>
          <a:srcRect/>
          <a:stretch/>
        </p:blipFill>
        <p:spPr>
          <a:xfrm>
            <a:off x="447675" y="1583277"/>
            <a:ext cx="4188333" cy="418833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extBox 1"/>
          <p:cNvSpPr txBox="1"/>
          <p:nvPr/>
        </p:nvSpPr>
        <p:spPr>
          <a:xfrm>
            <a:off x="1280768" y="227867"/>
            <a:ext cx="9905998" cy="1478570"/>
          </a:xfrm>
          <a:prstGeom prst="rect">
            <a:avLst/>
          </a:prstGeom>
        </p:spPr>
        <p:txBody>
          <a:bodyPr vert="horz" lIns="91440" tIns="45720" rIns="91440" bIns="45720" rtlCol="0" anchor="ctr">
            <a:normAutofit/>
          </a:bodyPr>
          <a:lstStyle/>
          <a:p>
            <a:pPr defTabSz="914400">
              <a:lnSpc>
                <a:spcPct val="90000"/>
              </a:lnSpc>
              <a:spcBef>
                <a:spcPct val="0"/>
              </a:spcBef>
            </a:pPr>
            <a:r>
              <a:rPr lang="en-US" sz="3600" cap="all" dirty="0">
                <a:latin typeface="+mj-lt"/>
                <a:ea typeface="+mj-ea"/>
                <a:cs typeface="+mj-cs"/>
              </a:rPr>
              <a:t>                               INARMJHA</a:t>
            </a:r>
          </a:p>
          <a:p>
            <a:pPr defTabSz="914400">
              <a:lnSpc>
                <a:spcPct val="90000"/>
              </a:lnSpc>
              <a:spcBef>
                <a:spcPct val="0"/>
              </a:spcBef>
            </a:pPr>
            <a:r>
              <a:rPr lang="en-US" sz="3600" cap="all" dirty="0">
                <a:latin typeface="+mj-lt"/>
                <a:ea typeface="+mj-ea"/>
                <a:cs typeface="+mj-cs"/>
              </a:rPr>
              <a:t>                            “JHA” IN ARM</a:t>
            </a:r>
          </a:p>
        </p:txBody>
      </p:sp>
      <p:sp>
        <p:nvSpPr>
          <p:cNvPr id="5" name="TextBox 4"/>
          <p:cNvSpPr txBox="1"/>
          <p:nvPr/>
        </p:nvSpPr>
        <p:spPr>
          <a:xfrm>
            <a:off x="5034579" y="2104531"/>
            <a:ext cx="6012832" cy="3541714"/>
          </a:xfrm>
          <a:prstGeom prst="rect">
            <a:avLst/>
          </a:prstGeom>
        </p:spPr>
        <p:txBody>
          <a:bodyPr vert="horz" lIns="91440" tIns="45720" rIns="91440" bIns="45720" rtlCol="0">
            <a:normAutofit/>
          </a:bodyPr>
          <a:lstStyle/>
          <a:p>
            <a:pPr indent="-228600" defTabSz="914400">
              <a:lnSpc>
                <a:spcPct val="120000"/>
              </a:lnSpc>
              <a:buSzPct val="125000"/>
              <a:buFont typeface="Arial" panose="020B0604020202020204" pitchFamily="34" charset="0"/>
              <a:buChar char="•"/>
            </a:pPr>
            <a:r>
              <a:rPr lang="en-US" dirty="0"/>
              <a:t>“JHA” is an operating system that  controls your smart home .It can do the following things for you:-</a:t>
            </a:r>
          </a:p>
          <a:p>
            <a:pPr indent="-228600" defTabSz="914400">
              <a:lnSpc>
                <a:spcPct val="120000"/>
              </a:lnSpc>
              <a:buSzPct val="125000"/>
              <a:buFont typeface="Arial" panose="020B0604020202020204" pitchFamily="34" charset="0"/>
              <a:buChar char="•"/>
            </a:pPr>
            <a:r>
              <a:rPr lang="en-US" dirty="0"/>
              <a:t> Provides security by using a door camera and face recognition technology</a:t>
            </a:r>
          </a:p>
          <a:p>
            <a:pPr indent="-228600" defTabSz="914400">
              <a:lnSpc>
                <a:spcPct val="120000"/>
              </a:lnSpc>
              <a:buSzPct val="125000"/>
              <a:buFont typeface="Arial" panose="020B0604020202020204" pitchFamily="34" charset="0"/>
              <a:buChar char="•"/>
            </a:pPr>
            <a:r>
              <a:rPr lang="en-US" dirty="0"/>
              <a:t> Controls all the devices of your home through the local area network </a:t>
            </a:r>
          </a:p>
          <a:p>
            <a:pPr indent="-228600" defTabSz="914400">
              <a:lnSpc>
                <a:spcPct val="120000"/>
              </a:lnSpc>
              <a:buSzPct val="125000"/>
              <a:buFont typeface="Arial" panose="020B0604020202020204" pitchFamily="34" charset="0"/>
              <a:buChar char="•"/>
            </a:pPr>
            <a:r>
              <a:rPr lang="en-US" dirty="0"/>
              <a:t> Can talk to you through the app and understand your command in </a:t>
            </a:r>
            <a:r>
              <a:rPr lang="en-US"/>
              <a:t>natural </a:t>
            </a:r>
            <a:r>
              <a:rPr lang="en-US" smtClean="0"/>
              <a:t>language</a:t>
            </a:r>
            <a:endParaRPr lang="en-US" dirty="0"/>
          </a:p>
          <a:p>
            <a:pPr indent="-228600" defTabSz="914400">
              <a:lnSpc>
                <a:spcPct val="120000"/>
              </a:lnSpc>
              <a:buSzPct val="125000"/>
              <a:buFont typeface="Arial" panose="020B0604020202020204" pitchFamily="34" charset="0"/>
              <a:buChar char="•"/>
            </a:pPr>
            <a:r>
              <a:rPr lang="en-US" dirty="0"/>
              <a:t>JHA IS POWERED BY MACHINE LEARNING </a:t>
            </a:r>
          </a:p>
        </p:txBody>
      </p:sp>
    </p:spTree>
    <p:extLst>
      <p:ext uri="{BB962C8B-B14F-4D97-AF65-F5344CB8AC3E}">
        <p14:creationId xmlns:p14="http://schemas.microsoft.com/office/powerpoint/2010/main" xmlns="" val="7146674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Making devices RUN Over </a:t>
            </a:r>
            <a:r>
              <a:rPr lang="en-IN" dirty="0" smtClean="0"/>
              <a:t>Network:</a:t>
            </a:r>
            <a:endParaRPr lang="en-IN" dirty="0"/>
          </a:p>
        </p:txBody>
      </p:sp>
      <p:sp>
        <p:nvSpPr>
          <p:cNvPr id="3" name="Content Placeholder 2"/>
          <p:cNvSpPr>
            <a:spLocks noGrp="1"/>
          </p:cNvSpPr>
          <p:nvPr>
            <p:ph idx="1"/>
          </p:nvPr>
        </p:nvSpPr>
        <p:spPr/>
        <p:txBody>
          <a:bodyPr>
            <a:normAutofit lnSpcReduction="10000"/>
          </a:bodyPr>
          <a:lstStyle/>
          <a:p>
            <a:r>
              <a:rPr lang="en-IN" dirty="0"/>
              <a:t>Using an Arduino </a:t>
            </a:r>
            <a:r>
              <a:rPr lang="en-IN" dirty="0" smtClean="0"/>
              <a:t>uno(Microcontroller), We can control the devices .</a:t>
            </a:r>
          </a:p>
          <a:p>
            <a:endParaRPr lang="en-IN" dirty="0" smtClean="0"/>
          </a:p>
          <a:p>
            <a:r>
              <a:rPr lang="en-IN" dirty="0" smtClean="0"/>
              <a:t> Arduino Ethernet shield helps us to connect devices run over the network.</a:t>
            </a:r>
          </a:p>
          <a:p>
            <a:pPr>
              <a:buNone/>
            </a:pPr>
            <a:endParaRPr lang="en-IN" dirty="0"/>
          </a:p>
          <a:p>
            <a:r>
              <a:rPr lang="en-IN" dirty="0"/>
              <a:t>With the help of the </a:t>
            </a:r>
            <a:r>
              <a:rPr lang="en-IN" dirty="0" smtClean="0"/>
              <a:t> IP of the device, </a:t>
            </a:r>
            <a:r>
              <a:rPr lang="en-IN" dirty="0"/>
              <a:t>the device module identifies the device and communicates with the device and completes the job assigned on that device.</a:t>
            </a:r>
          </a:p>
        </p:txBody>
      </p:sp>
    </p:spTree>
    <p:extLst>
      <p:ext uri="{BB962C8B-B14F-4D97-AF65-F5344CB8AC3E}">
        <p14:creationId xmlns:p14="http://schemas.microsoft.com/office/powerpoint/2010/main" xmlns="" val="18866152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94454"/>
            <a:ext cx="9905998" cy="1478570"/>
          </a:xfrm>
        </p:spPr>
        <p:txBody>
          <a:bodyPr/>
          <a:lstStyle/>
          <a:p>
            <a:r>
              <a:rPr lang="en-IN" dirty="0"/>
              <a:t>Working of the device	</a:t>
            </a:r>
          </a:p>
        </p:txBody>
      </p:sp>
      <p:sp>
        <p:nvSpPr>
          <p:cNvPr id="3" name="Content Placeholder 2"/>
          <p:cNvSpPr>
            <a:spLocks noGrp="1"/>
          </p:cNvSpPr>
          <p:nvPr>
            <p:ph idx="1"/>
          </p:nvPr>
        </p:nvSpPr>
        <p:spPr>
          <a:xfrm>
            <a:off x="1141412" y="1573623"/>
            <a:ext cx="9905999" cy="4933193"/>
          </a:xfrm>
        </p:spPr>
        <p:txBody>
          <a:bodyPr>
            <a:normAutofit/>
          </a:bodyPr>
          <a:lstStyle/>
          <a:p>
            <a:r>
              <a:rPr lang="en-IN" dirty="0"/>
              <a:t>The working prototype demonstrates the latch to lock the door.</a:t>
            </a:r>
          </a:p>
          <a:p>
            <a:r>
              <a:rPr lang="en-IN" dirty="0"/>
              <a:t> A spiral shaft is used to embed axial motion of the latch through the rotatory motion of the motor using bolt and nut principle.</a:t>
            </a:r>
          </a:p>
          <a:p>
            <a:r>
              <a:rPr lang="en-IN" dirty="0"/>
              <a:t>When the motor moves in the clockwise direction, it provides the latch a forward motion through the nut fixed on the shaft.</a:t>
            </a:r>
          </a:p>
          <a:p>
            <a:r>
              <a:rPr lang="en-IN" dirty="0"/>
              <a:t>The voltage required for the motor is given through the relay circuit and a     n-p-n transistor which makes the low voltage from the pins of Arduino into a required voltage.</a:t>
            </a:r>
          </a:p>
          <a:p>
            <a:endParaRPr lang="en-IN" dirty="0"/>
          </a:p>
          <a:p>
            <a:endParaRPr lang="en-IN" dirty="0"/>
          </a:p>
        </p:txBody>
      </p:sp>
    </p:spTree>
    <p:extLst>
      <p:ext uri="{BB962C8B-B14F-4D97-AF65-F5344CB8AC3E}">
        <p14:creationId xmlns:p14="http://schemas.microsoft.com/office/powerpoint/2010/main" xmlns="" val="34329682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928254" y="1537855"/>
            <a:ext cx="5977259" cy="3208724"/>
          </a:xfrm>
          <a:prstGeom prst="rect">
            <a:avLst/>
          </a:prstGeom>
        </p:spPr>
      </p:pic>
      <p:sp>
        <p:nvSpPr>
          <p:cNvPr id="10" name="TextBox 9"/>
          <p:cNvSpPr txBox="1"/>
          <p:nvPr/>
        </p:nvSpPr>
        <p:spPr>
          <a:xfrm>
            <a:off x="7606145" y="1676400"/>
            <a:ext cx="3186546" cy="2585323"/>
          </a:xfrm>
          <a:prstGeom prst="rect">
            <a:avLst/>
          </a:prstGeom>
          <a:noFill/>
        </p:spPr>
        <p:txBody>
          <a:bodyPr wrap="square" rtlCol="0">
            <a:spAutoFit/>
          </a:bodyPr>
          <a:lstStyle/>
          <a:p>
            <a:r>
              <a:rPr lang="en-IN" sz="2400" dirty="0"/>
              <a:t>This</a:t>
            </a:r>
            <a:r>
              <a:rPr lang="en-IN" dirty="0"/>
              <a:t> </a:t>
            </a:r>
            <a:r>
              <a:rPr lang="en-IN" sz="2400" dirty="0"/>
              <a:t>Catia Diagram provides an isometric view of the latch designed, Which runs by bolt and nut principle as mentioned above.</a:t>
            </a:r>
          </a:p>
          <a:p>
            <a:endParaRPr lang="en-IN" dirty="0"/>
          </a:p>
        </p:txBody>
      </p:sp>
    </p:spTree>
    <p:extLst>
      <p:ext uri="{BB962C8B-B14F-4D97-AF65-F5344CB8AC3E}">
        <p14:creationId xmlns:p14="http://schemas.microsoft.com/office/powerpoint/2010/main" xmlns="" val="33556867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alphaModFix amt="30000"/>
            <a:extLst>
              <a:ext uri="{28A0092B-C50C-407E-A947-70E740481C1C}">
                <a14:useLocalDpi xmlns:a14="http://schemas.microsoft.com/office/drawing/2010/main" xmlns="" val="0"/>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 name="Group 12"/>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14" name="Rectangle 5"/>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5" name="Freeform 6"/>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7"/>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8"/>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9"/>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0"/>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1"/>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2"/>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3"/>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4"/>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5"/>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Line 16"/>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8"/>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9"/>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0"/>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Rectangle 21"/>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1" name="Freeform 22"/>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3"/>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4"/>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5"/>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6"/>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7"/>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8"/>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9"/>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0"/>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31"/>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42" name="Group 41"/>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43" name="Freeform 32"/>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3"/>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4"/>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5"/>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6"/>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37"/>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38"/>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39"/>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0"/>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1"/>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sp useBgFill="1">
        <p:nvSpPr>
          <p:cNvPr id="54" name="Round Diagonal Corner 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59935" y="853439"/>
            <a:ext cx="6987476" cy="4760505"/>
          </a:xfrm>
          <a:prstGeom prst="round2DiagRect">
            <a:avLst>
              <a:gd name="adj1" fmla="val 7418"/>
              <a:gd name="adj2" fmla="val 0"/>
            </a:avLst>
          </a:prstGeom>
          <a:ln w="19050" cap="sq">
            <a:solidFill>
              <a:schemeClr val="bg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330" y="1254035"/>
            <a:ext cx="2926190" cy="4002222"/>
          </a:xfrm>
        </p:spPr>
        <p:txBody>
          <a:bodyPr>
            <a:normAutofit/>
          </a:bodyPr>
          <a:lstStyle/>
          <a:p>
            <a:r>
              <a:rPr lang="en-IN">
                <a:solidFill>
                  <a:srgbClr val="FFFFFF"/>
                </a:solidFill>
              </a:rPr>
              <a:t>FUTURE work	</a:t>
            </a:r>
          </a:p>
        </p:txBody>
      </p:sp>
      <p:graphicFrame>
        <p:nvGraphicFramePr>
          <p:cNvPr id="6" name="Content Placeholder 2"/>
          <p:cNvGraphicFramePr>
            <a:graphicFrameLocks noGrp="1"/>
          </p:cNvGraphicFramePr>
          <p:nvPr>
            <p:ph idx="1"/>
            <p:extLst>
              <p:ext uri="{D42A27DB-BD31-4B8C-83A1-F6EECF244321}">
                <p14:modId xmlns:p14="http://schemas.microsoft.com/office/powerpoint/2010/main" xmlns="" val="1107612000"/>
              </p:ext>
            </p:extLst>
          </p:nvPr>
        </p:nvGraphicFramePr>
        <p:xfrm>
          <a:off x="4461398" y="1730375"/>
          <a:ext cx="6566963" cy="3525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36558473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1878" y="569843"/>
            <a:ext cx="9687339" cy="5693866"/>
          </a:xfrm>
          <a:prstGeom prst="rect">
            <a:avLst/>
          </a:prstGeom>
          <a:noFill/>
        </p:spPr>
        <p:txBody>
          <a:bodyPr wrap="square" rtlCol="0">
            <a:spAutoFit/>
          </a:bodyPr>
          <a:lstStyle/>
          <a:p>
            <a:endParaRPr lang="en-IN" sz="2800" dirty="0">
              <a:solidFill>
                <a:schemeClr val="bg1"/>
              </a:solidFill>
            </a:endParaRPr>
          </a:p>
          <a:p>
            <a:r>
              <a:rPr lang="en-IN" sz="2800" dirty="0">
                <a:solidFill>
                  <a:schemeClr val="bg1"/>
                </a:solidFill>
              </a:rPr>
              <a:t>These are the various modules that helps INARMJHA to give its capabilities</a:t>
            </a:r>
          </a:p>
          <a:p>
            <a:r>
              <a:rPr lang="en-IN" sz="2800" dirty="0">
                <a:solidFill>
                  <a:schemeClr val="bg1"/>
                </a:solidFill>
              </a:rPr>
              <a:t>Modules (Sub Problems) :</a:t>
            </a:r>
          </a:p>
          <a:p>
            <a:pPr marL="457200" indent="-457200">
              <a:buFont typeface="Arial" panose="020B0604020202020204" pitchFamily="34" charset="0"/>
              <a:buChar char="•"/>
            </a:pPr>
            <a:r>
              <a:rPr lang="en-IN" sz="2800" dirty="0">
                <a:solidFill>
                  <a:schemeClr val="bg1"/>
                </a:solidFill>
              </a:rPr>
              <a:t>Operating system module</a:t>
            </a:r>
          </a:p>
          <a:p>
            <a:pPr marL="457200" indent="-457200">
              <a:buFont typeface="Arial" panose="020B0604020202020204" pitchFamily="34" charset="0"/>
              <a:buChar char="•"/>
            </a:pPr>
            <a:r>
              <a:rPr lang="en-IN" sz="2800" dirty="0">
                <a:solidFill>
                  <a:schemeClr val="bg1"/>
                </a:solidFill>
              </a:rPr>
              <a:t>Face recognition module</a:t>
            </a:r>
          </a:p>
          <a:p>
            <a:pPr marL="457200" indent="-457200">
              <a:buFont typeface="Arial" panose="020B0604020202020204" pitchFamily="34" charset="0"/>
              <a:buChar char="•"/>
            </a:pPr>
            <a:r>
              <a:rPr lang="en-IN" sz="2800" dirty="0">
                <a:solidFill>
                  <a:schemeClr val="bg1"/>
                </a:solidFill>
              </a:rPr>
              <a:t>Communication module</a:t>
            </a:r>
          </a:p>
          <a:p>
            <a:pPr marL="457200" indent="-457200">
              <a:buFont typeface="Arial" panose="020B0604020202020204" pitchFamily="34" charset="0"/>
              <a:buChar char="•"/>
            </a:pPr>
            <a:r>
              <a:rPr lang="en-IN" sz="2800" dirty="0">
                <a:solidFill>
                  <a:schemeClr val="bg1"/>
                </a:solidFill>
              </a:rPr>
              <a:t>Natural language module</a:t>
            </a:r>
          </a:p>
          <a:p>
            <a:pPr marL="457200" indent="-457200">
              <a:buFont typeface="Arial" panose="020B0604020202020204" pitchFamily="34" charset="0"/>
              <a:buChar char="•"/>
            </a:pPr>
            <a:r>
              <a:rPr lang="en-IN" sz="2800" dirty="0">
                <a:solidFill>
                  <a:schemeClr val="bg1"/>
                </a:solidFill>
              </a:rPr>
              <a:t>Devices module</a:t>
            </a:r>
          </a:p>
          <a:p>
            <a:pPr marL="457200" indent="-457200"/>
            <a:endParaRPr lang="en-IN" sz="2800" dirty="0">
              <a:solidFill>
                <a:schemeClr val="bg1"/>
              </a:solidFill>
            </a:endParaRPr>
          </a:p>
          <a:p>
            <a:pPr marL="457200" indent="-457200">
              <a:buFont typeface="Arial" panose="020B0604020202020204" pitchFamily="34" charset="0"/>
              <a:buChar char="•"/>
            </a:pPr>
            <a:endParaRPr lang="en-IN" sz="2800" dirty="0">
              <a:solidFill>
                <a:schemeClr val="bg1"/>
              </a:solidFill>
            </a:endParaRPr>
          </a:p>
          <a:p>
            <a:pPr marL="457200" indent="-457200">
              <a:buFont typeface="Arial" panose="020B0604020202020204" pitchFamily="34" charset="0"/>
              <a:buChar char="•"/>
            </a:pPr>
            <a:endParaRPr lang="en-IN" sz="2800" dirty="0">
              <a:solidFill>
                <a:schemeClr val="bg1"/>
              </a:solidFill>
            </a:endParaRPr>
          </a:p>
          <a:p>
            <a:endParaRPr lang="en-IN" sz="2800" dirty="0">
              <a:solidFill>
                <a:schemeClr val="bg1"/>
              </a:solidFill>
            </a:endParaRPr>
          </a:p>
        </p:txBody>
      </p:sp>
    </p:spTree>
    <p:extLst>
      <p:ext uri="{BB962C8B-B14F-4D97-AF65-F5344CB8AC3E}">
        <p14:creationId xmlns:p14="http://schemas.microsoft.com/office/powerpoint/2010/main" xmlns="" val="11255612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83026" y="980660"/>
            <a:ext cx="129871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7089913" y="980661"/>
            <a:ext cx="1298713" cy="437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1577009" y="2252870"/>
            <a:ext cx="1815548"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5141847" y="2664986"/>
            <a:ext cx="2756452" cy="1493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5552663" y="5791200"/>
            <a:ext cx="2557670" cy="781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1868557" y="980661"/>
            <a:ext cx="1219200" cy="646331"/>
          </a:xfrm>
          <a:prstGeom prst="rect">
            <a:avLst/>
          </a:prstGeom>
          <a:noFill/>
        </p:spPr>
        <p:txBody>
          <a:bodyPr wrap="square" rtlCol="0">
            <a:spAutoFit/>
          </a:bodyPr>
          <a:lstStyle/>
          <a:p>
            <a:r>
              <a:rPr lang="en-IN" dirty="0"/>
              <a:t>Door Camera</a:t>
            </a:r>
          </a:p>
        </p:txBody>
      </p:sp>
      <p:sp>
        <p:nvSpPr>
          <p:cNvPr id="8" name="TextBox 7"/>
          <p:cNvSpPr txBox="1"/>
          <p:nvPr/>
        </p:nvSpPr>
        <p:spPr>
          <a:xfrm>
            <a:off x="6592956" y="1006301"/>
            <a:ext cx="1815548" cy="369332"/>
          </a:xfrm>
          <a:prstGeom prst="rect">
            <a:avLst/>
          </a:prstGeom>
          <a:noFill/>
        </p:spPr>
        <p:txBody>
          <a:bodyPr wrap="square" rtlCol="0">
            <a:spAutoFit/>
          </a:bodyPr>
          <a:lstStyle/>
          <a:p>
            <a:r>
              <a:rPr lang="en-IN" dirty="0"/>
              <a:t>          App</a:t>
            </a:r>
          </a:p>
        </p:txBody>
      </p:sp>
      <p:sp>
        <p:nvSpPr>
          <p:cNvPr id="9" name="TextBox 8"/>
          <p:cNvSpPr txBox="1"/>
          <p:nvPr/>
        </p:nvSpPr>
        <p:spPr>
          <a:xfrm>
            <a:off x="1683026" y="2252870"/>
            <a:ext cx="1709531" cy="646331"/>
          </a:xfrm>
          <a:prstGeom prst="rect">
            <a:avLst/>
          </a:prstGeom>
          <a:noFill/>
        </p:spPr>
        <p:txBody>
          <a:bodyPr wrap="square" rtlCol="0">
            <a:spAutoFit/>
          </a:bodyPr>
          <a:lstStyle/>
          <a:p>
            <a:r>
              <a:rPr lang="en-IN" dirty="0"/>
              <a:t>Face Recognition Module</a:t>
            </a:r>
          </a:p>
        </p:txBody>
      </p:sp>
      <p:sp>
        <p:nvSpPr>
          <p:cNvPr id="10" name="TextBox 9"/>
          <p:cNvSpPr txBox="1"/>
          <p:nvPr/>
        </p:nvSpPr>
        <p:spPr>
          <a:xfrm>
            <a:off x="5155096" y="2744929"/>
            <a:ext cx="2590800" cy="369332"/>
          </a:xfrm>
          <a:prstGeom prst="rect">
            <a:avLst/>
          </a:prstGeom>
          <a:noFill/>
        </p:spPr>
        <p:txBody>
          <a:bodyPr wrap="square" rtlCol="0">
            <a:spAutoFit/>
          </a:bodyPr>
          <a:lstStyle/>
          <a:p>
            <a:r>
              <a:rPr lang="en-IN" dirty="0"/>
              <a:t>Natural Language Module</a:t>
            </a:r>
          </a:p>
        </p:txBody>
      </p:sp>
      <p:sp>
        <p:nvSpPr>
          <p:cNvPr id="11" name="TextBox 10"/>
          <p:cNvSpPr txBox="1"/>
          <p:nvPr/>
        </p:nvSpPr>
        <p:spPr>
          <a:xfrm>
            <a:off x="5824326" y="5989190"/>
            <a:ext cx="2372139" cy="369332"/>
          </a:xfrm>
          <a:prstGeom prst="rect">
            <a:avLst/>
          </a:prstGeom>
          <a:noFill/>
        </p:spPr>
        <p:txBody>
          <a:bodyPr wrap="square" rtlCol="0">
            <a:spAutoFit/>
          </a:bodyPr>
          <a:lstStyle/>
          <a:p>
            <a:r>
              <a:rPr lang="en-IN" dirty="0"/>
              <a:t>Devices Module</a:t>
            </a:r>
          </a:p>
        </p:txBody>
      </p:sp>
      <p:sp>
        <p:nvSpPr>
          <p:cNvPr id="12" name="Rectangle 11"/>
          <p:cNvSpPr/>
          <p:nvPr/>
        </p:nvSpPr>
        <p:spPr>
          <a:xfrm>
            <a:off x="5645422" y="3317726"/>
            <a:ext cx="136497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Chatter bot </a:t>
            </a:r>
          </a:p>
        </p:txBody>
      </p:sp>
      <p:sp>
        <p:nvSpPr>
          <p:cNvPr id="22" name="TextBox 21"/>
          <p:cNvSpPr txBox="1"/>
          <p:nvPr/>
        </p:nvSpPr>
        <p:spPr>
          <a:xfrm>
            <a:off x="1577009" y="4124451"/>
            <a:ext cx="1404731" cy="923330"/>
          </a:xfrm>
          <a:prstGeom prst="rect">
            <a:avLst/>
          </a:prstGeom>
          <a:noFill/>
        </p:spPr>
        <p:txBody>
          <a:bodyPr wrap="square" rtlCol="0">
            <a:spAutoFit/>
          </a:bodyPr>
          <a:lstStyle/>
          <a:p>
            <a:r>
              <a:rPr lang="en-IN" dirty="0"/>
              <a:t>Operating System</a:t>
            </a:r>
          </a:p>
          <a:p>
            <a:endParaRPr lang="en-IN" dirty="0"/>
          </a:p>
        </p:txBody>
      </p:sp>
      <p:cxnSp>
        <p:nvCxnSpPr>
          <p:cNvPr id="24" name="Straight Arrow Connector 23"/>
          <p:cNvCxnSpPr/>
          <p:nvPr/>
        </p:nvCxnSpPr>
        <p:spPr>
          <a:xfrm>
            <a:off x="2332383" y="1626991"/>
            <a:ext cx="0" cy="62587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cxnSpLocks/>
            <a:stCxn id="9" idx="3"/>
          </p:cNvCxnSpPr>
          <p:nvPr/>
        </p:nvCxnSpPr>
        <p:spPr>
          <a:xfrm flipV="1">
            <a:off x="3392557" y="1302135"/>
            <a:ext cx="3723860" cy="127390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1683026" y="3298495"/>
            <a:ext cx="1842052" cy="601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p:cNvSpPr txBox="1"/>
          <p:nvPr/>
        </p:nvSpPr>
        <p:spPr>
          <a:xfrm>
            <a:off x="1749287" y="3317726"/>
            <a:ext cx="1663146" cy="646331"/>
          </a:xfrm>
          <a:prstGeom prst="rect">
            <a:avLst/>
          </a:prstGeom>
          <a:noFill/>
        </p:spPr>
        <p:txBody>
          <a:bodyPr wrap="square" rtlCol="0">
            <a:spAutoFit/>
          </a:bodyPr>
          <a:lstStyle/>
          <a:p>
            <a:r>
              <a:rPr lang="en-IN" dirty="0"/>
              <a:t>Recommender Module</a:t>
            </a:r>
          </a:p>
        </p:txBody>
      </p:sp>
      <p:sp>
        <p:nvSpPr>
          <p:cNvPr id="13" name="TextBox 12"/>
          <p:cNvSpPr txBox="1"/>
          <p:nvPr/>
        </p:nvSpPr>
        <p:spPr>
          <a:xfrm>
            <a:off x="2332382" y="1765782"/>
            <a:ext cx="874644" cy="369332"/>
          </a:xfrm>
          <a:prstGeom prst="rect">
            <a:avLst/>
          </a:prstGeom>
          <a:noFill/>
        </p:spPr>
        <p:txBody>
          <a:bodyPr wrap="square" rtlCol="0">
            <a:spAutoFit/>
          </a:bodyPr>
          <a:lstStyle/>
          <a:p>
            <a:r>
              <a:rPr lang="en-IN" dirty="0"/>
              <a:t>Images</a:t>
            </a:r>
          </a:p>
        </p:txBody>
      </p:sp>
      <p:sp>
        <p:nvSpPr>
          <p:cNvPr id="14" name="TextBox 13"/>
          <p:cNvSpPr txBox="1"/>
          <p:nvPr/>
        </p:nvSpPr>
        <p:spPr>
          <a:xfrm rot="20427080">
            <a:off x="3500797" y="1683506"/>
            <a:ext cx="2526612" cy="369332"/>
          </a:xfrm>
          <a:prstGeom prst="rect">
            <a:avLst/>
          </a:prstGeom>
          <a:noFill/>
        </p:spPr>
        <p:txBody>
          <a:bodyPr wrap="square" rtlCol="0">
            <a:spAutoFit/>
          </a:bodyPr>
          <a:lstStyle/>
          <a:p>
            <a:r>
              <a:rPr lang="en-IN" dirty="0"/>
              <a:t>Notification of the image</a:t>
            </a:r>
          </a:p>
        </p:txBody>
      </p:sp>
      <p:cxnSp>
        <p:nvCxnSpPr>
          <p:cNvPr id="18" name="Straight Arrow Connector 17"/>
          <p:cNvCxnSpPr/>
          <p:nvPr/>
        </p:nvCxnSpPr>
        <p:spPr>
          <a:xfrm flipH="1">
            <a:off x="7394713" y="1417983"/>
            <a:ext cx="13252" cy="124700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cxnSpLocks/>
            <a:stCxn id="42" idx="3"/>
            <a:endCxn id="10" idx="1"/>
          </p:cNvCxnSpPr>
          <p:nvPr/>
        </p:nvCxnSpPr>
        <p:spPr>
          <a:xfrm flipV="1">
            <a:off x="3525078" y="2929595"/>
            <a:ext cx="1630018" cy="6698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42" idx="3"/>
            <a:endCxn id="10" idx="1"/>
          </p:cNvCxnSpPr>
          <p:nvPr/>
        </p:nvCxnSpPr>
        <p:spPr>
          <a:xfrm flipV="1">
            <a:off x="3525078" y="2929595"/>
            <a:ext cx="1630018" cy="66981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a:cxnSpLocks/>
          </p:cNvCxnSpPr>
          <p:nvPr/>
        </p:nvCxnSpPr>
        <p:spPr>
          <a:xfrm>
            <a:off x="6705596" y="4158644"/>
            <a:ext cx="1" cy="163255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500729" y="1939085"/>
            <a:ext cx="1219201" cy="369332"/>
          </a:xfrm>
          <a:prstGeom prst="rect">
            <a:avLst/>
          </a:prstGeom>
          <a:noFill/>
        </p:spPr>
        <p:txBody>
          <a:bodyPr wrap="square" rtlCol="0">
            <a:spAutoFit/>
          </a:bodyPr>
          <a:lstStyle/>
          <a:p>
            <a:r>
              <a:rPr lang="en-IN" dirty="0"/>
              <a:t>Messages</a:t>
            </a:r>
          </a:p>
        </p:txBody>
      </p:sp>
      <p:sp>
        <p:nvSpPr>
          <p:cNvPr id="44" name="TextBox 43"/>
          <p:cNvSpPr txBox="1"/>
          <p:nvPr/>
        </p:nvSpPr>
        <p:spPr>
          <a:xfrm rot="20319064">
            <a:off x="3564735" y="2658903"/>
            <a:ext cx="1508040" cy="461665"/>
          </a:xfrm>
          <a:prstGeom prst="rect">
            <a:avLst/>
          </a:prstGeom>
          <a:noFill/>
        </p:spPr>
        <p:txBody>
          <a:bodyPr wrap="square" rtlCol="0">
            <a:spAutoFit/>
          </a:bodyPr>
          <a:lstStyle/>
          <a:p>
            <a:r>
              <a:rPr lang="en-IN" sz="1200" dirty="0"/>
              <a:t>Devices of recommendation</a:t>
            </a:r>
          </a:p>
        </p:txBody>
      </p:sp>
      <p:sp>
        <p:nvSpPr>
          <p:cNvPr id="51" name="TextBox 50"/>
          <p:cNvSpPr txBox="1"/>
          <p:nvPr/>
        </p:nvSpPr>
        <p:spPr>
          <a:xfrm>
            <a:off x="6831498" y="4757530"/>
            <a:ext cx="1364967" cy="369332"/>
          </a:xfrm>
          <a:prstGeom prst="rect">
            <a:avLst/>
          </a:prstGeom>
          <a:noFill/>
        </p:spPr>
        <p:txBody>
          <a:bodyPr wrap="square" rtlCol="0">
            <a:spAutoFit/>
          </a:bodyPr>
          <a:lstStyle/>
          <a:p>
            <a:r>
              <a:rPr lang="en-IN" dirty="0" err="1"/>
              <a:t>Hexa</a:t>
            </a:r>
            <a:r>
              <a:rPr lang="en-IN" dirty="0"/>
              <a:t> codes</a:t>
            </a:r>
          </a:p>
        </p:txBody>
      </p:sp>
      <p:cxnSp>
        <p:nvCxnSpPr>
          <p:cNvPr id="54" name="Straight Connector 53"/>
          <p:cNvCxnSpPr>
            <a:cxnSpLocks/>
          </p:cNvCxnSpPr>
          <p:nvPr/>
        </p:nvCxnSpPr>
        <p:spPr>
          <a:xfrm flipH="1">
            <a:off x="1172711" y="2041483"/>
            <a:ext cx="6732" cy="3338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a:cxnSpLocks/>
          </p:cNvCxnSpPr>
          <p:nvPr/>
        </p:nvCxnSpPr>
        <p:spPr>
          <a:xfrm>
            <a:off x="1184194" y="5393635"/>
            <a:ext cx="8556154" cy="5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9740348" y="1994019"/>
            <a:ext cx="13252" cy="3405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p:nvCxnSpPr>
        <p:spPr>
          <a:xfrm flipH="1">
            <a:off x="1179443" y="2041483"/>
            <a:ext cx="8560794" cy="317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104879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9775" y="2765633"/>
            <a:ext cx="9144000" cy="971480"/>
          </a:xfrm>
        </p:spPr>
        <p:txBody>
          <a:bodyPr>
            <a:normAutofit/>
          </a:bodyPr>
          <a:lstStyle/>
          <a:p>
            <a:r>
              <a:rPr lang="en-IN" dirty="0"/>
              <a:t>INARMJHA OPERATING SYSTEM</a:t>
            </a:r>
          </a:p>
        </p:txBody>
      </p:sp>
    </p:spTree>
    <p:extLst>
      <p:ext uri="{BB962C8B-B14F-4D97-AF65-F5344CB8AC3E}">
        <p14:creationId xmlns:p14="http://schemas.microsoft.com/office/powerpoint/2010/main" xmlns="" val="16375273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5192" y="2067339"/>
            <a:ext cx="10515600" cy="5448093"/>
          </a:xfrm>
        </p:spPr>
        <p:txBody>
          <a:bodyPr/>
          <a:lstStyle/>
          <a:p>
            <a:pPr marL="514350" indent="-514350">
              <a:buAutoNum type="arabicPeriod"/>
            </a:pPr>
            <a:r>
              <a:rPr lang="en-IN" dirty="0" smtClean="0"/>
              <a:t> Kernel </a:t>
            </a:r>
            <a:r>
              <a:rPr lang="en-IN" dirty="0" smtClean="0"/>
              <a:t>-  Arch </a:t>
            </a:r>
            <a:r>
              <a:rPr lang="en-IN" dirty="0" smtClean="0"/>
              <a:t>Linux</a:t>
            </a:r>
          </a:p>
          <a:p>
            <a:pPr marL="514350" indent="-514350">
              <a:buAutoNum type="arabicPeriod"/>
            </a:pPr>
            <a:r>
              <a:rPr lang="en-US" dirty="0" smtClean="0"/>
              <a:t>Desktop Environment – GNOME</a:t>
            </a:r>
            <a:endParaRPr lang="en-IN" dirty="0" smtClean="0"/>
          </a:p>
          <a:p>
            <a:pPr marL="514350" indent="-514350">
              <a:buNone/>
            </a:pPr>
            <a:endParaRPr lang="en-IN" dirty="0"/>
          </a:p>
        </p:txBody>
      </p:sp>
      <p:sp>
        <p:nvSpPr>
          <p:cNvPr id="4" name="TextBox 3"/>
          <p:cNvSpPr txBox="1"/>
          <p:nvPr/>
        </p:nvSpPr>
        <p:spPr>
          <a:xfrm>
            <a:off x="1031962" y="1332418"/>
            <a:ext cx="8530046" cy="461665"/>
          </a:xfrm>
          <a:prstGeom prst="rect">
            <a:avLst/>
          </a:prstGeom>
          <a:noFill/>
        </p:spPr>
        <p:txBody>
          <a:bodyPr wrap="square" rtlCol="0">
            <a:spAutoFit/>
          </a:bodyPr>
          <a:lstStyle/>
          <a:p>
            <a:r>
              <a:rPr lang="en-US" sz="2400" dirty="0" smtClean="0"/>
              <a:t>These are components used in building an Operating System:</a:t>
            </a:r>
            <a:endParaRPr lang="en-IN" sz="2400" dirty="0"/>
          </a:p>
        </p:txBody>
      </p:sp>
    </p:spTree>
    <p:extLst>
      <p:ext uri="{BB962C8B-B14F-4D97-AF65-F5344CB8AC3E}">
        <p14:creationId xmlns:p14="http://schemas.microsoft.com/office/powerpoint/2010/main" xmlns="" val="41542619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4947" y="1075872"/>
            <a:ext cx="10515600" cy="5154099"/>
          </a:xfrm>
        </p:spPr>
        <p:txBody>
          <a:bodyPr>
            <a:normAutofit fontScale="92500" lnSpcReduction="20000"/>
          </a:bodyPr>
          <a:lstStyle/>
          <a:p>
            <a:endParaRPr lang="en-IN" sz="2400" b="1" dirty="0">
              <a:solidFill>
                <a:schemeClr val="accent1"/>
              </a:solidFill>
            </a:endParaRPr>
          </a:p>
          <a:p>
            <a:pPr marL="0" indent="0">
              <a:buNone/>
            </a:pPr>
            <a:r>
              <a:rPr lang="en-IN" b="1" dirty="0" smtClean="0">
                <a:solidFill>
                  <a:schemeClr val="bg2">
                    <a:lumMod val="50000"/>
                  </a:schemeClr>
                </a:solidFill>
              </a:rPr>
              <a:t>Kernel of the operating System </a:t>
            </a:r>
            <a:r>
              <a:rPr lang="en-IN" b="1" dirty="0" smtClean="0">
                <a:solidFill>
                  <a:schemeClr val="bg1"/>
                </a:solidFill>
              </a:rPr>
              <a:t>:</a:t>
            </a:r>
            <a:endParaRPr lang="en-IN" b="1" dirty="0">
              <a:solidFill>
                <a:schemeClr val="bg2">
                  <a:lumMod val="50000"/>
                </a:schemeClr>
              </a:solidFill>
            </a:endParaRPr>
          </a:p>
          <a:p>
            <a:pPr marL="0" indent="0">
              <a:buNone/>
            </a:pPr>
            <a:r>
              <a:rPr lang="en-IN" sz="2400" dirty="0" smtClean="0"/>
              <a:t>Arch </a:t>
            </a:r>
            <a:r>
              <a:rPr lang="en-IN" sz="2400" dirty="0"/>
              <a:t>Linux </a:t>
            </a:r>
            <a:r>
              <a:rPr lang="en-IN" sz="2400" dirty="0" smtClean="0"/>
              <a:t>Kernel</a:t>
            </a:r>
            <a:r>
              <a:rPr lang="en-IN" dirty="0"/>
              <a:t> </a:t>
            </a:r>
            <a:r>
              <a:rPr lang="en-IN" sz="2400" dirty="0" smtClean="0"/>
              <a:t>version </a:t>
            </a:r>
            <a:r>
              <a:rPr lang="en-IN" sz="2400" dirty="0"/>
              <a:t>: 4.9.6-1-ARCH</a:t>
            </a:r>
          </a:p>
          <a:p>
            <a:pPr marL="0" indent="0">
              <a:buNone/>
            </a:pPr>
            <a:r>
              <a:rPr lang="en-IN" b="1" dirty="0" smtClean="0">
                <a:solidFill>
                  <a:schemeClr val="bg2">
                    <a:lumMod val="50000"/>
                  </a:schemeClr>
                </a:solidFill>
              </a:rPr>
              <a:t>Desktop Environment</a:t>
            </a:r>
            <a:r>
              <a:rPr lang="en-IN" dirty="0" smtClean="0">
                <a:solidFill>
                  <a:schemeClr val="bg2">
                    <a:lumMod val="50000"/>
                  </a:schemeClr>
                </a:solidFill>
              </a:rPr>
              <a:t>:</a:t>
            </a:r>
            <a:endParaRPr lang="en-IN" dirty="0" smtClean="0"/>
          </a:p>
          <a:p>
            <a:pPr marL="0" indent="0"/>
            <a:r>
              <a:rPr lang="en-IN" dirty="0" smtClean="0"/>
              <a:t> GNOME is used. GNOME is a desktop environment that aims to be simple and      easy to use.</a:t>
            </a:r>
          </a:p>
          <a:p>
            <a:pPr marL="0" indent="0">
              <a:buNone/>
            </a:pPr>
            <a:r>
              <a:rPr lang="en-IN" dirty="0" smtClean="0"/>
              <a:t>    Version : GNOME Shell 3.22.2</a:t>
            </a:r>
          </a:p>
          <a:p>
            <a:r>
              <a:rPr lang="en-IN" dirty="0" smtClean="0"/>
              <a:t>The GTK+ theme used is “vertex-dark”</a:t>
            </a:r>
          </a:p>
          <a:p>
            <a:r>
              <a:rPr lang="en-IN" dirty="0" smtClean="0"/>
              <a:t>The icon theme used is  </a:t>
            </a:r>
            <a:r>
              <a:rPr lang="en-IN" dirty="0" smtClean="0"/>
              <a:t>“ </a:t>
            </a:r>
            <a:r>
              <a:rPr lang="en-IN" dirty="0" err="1" smtClean="0"/>
              <a:t>Numix</a:t>
            </a:r>
            <a:r>
              <a:rPr lang="en-IN" dirty="0" smtClean="0"/>
              <a:t> </a:t>
            </a:r>
            <a:r>
              <a:rPr lang="en-IN" dirty="0" smtClean="0"/>
              <a:t>–circle-light ”.All these are retrieved from AUR and installed using </a:t>
            </a:r>
            <a:r>
              <a:rPr lang="en-IN" dirty="0" smtClean="0"/>
              <a:t>“</a:t>
            </a:r>
            <a:r>
              <a:rPr lang="en-IN" dirty="0" err="1" smtClean="0"/>
              <a:t>pacman</a:t>
            </a:r>
            <a:r>
              <a:rPr lang="en-IN" dirty="0" smtClean="0"/>
              <a:t>”</a:t>
            </a:r>
            <a:endParaRPr lang="en-IN" dirty="0" smtClean="0"/>
          </a:p>
          <a:p>
            <a:pPr marL="0" indent="0">
              <a:buNone/>
            </a:pPr>
            <a:r>
              <a:rPr lang="en-IN" sz="2400" dirty="0" smtClean="0"/>
              <a:t>    </a:t>
            </a:r>
            <a:endParaRPr lang="en-IN" sz="2400" dirty="0"/>
          </a:p>
          <a:p>
            <a:pPr marL="0" indent="0">
              <a:buNone/>
            </a:pPr>
            <a:endParaRPr lang="en-IN" dirty="0"/>
          </a:p>
        </p:txBody>
      </p:sp>
    </p:spTree>
    <p:extLst>
      <p:ext uri="{BB962C8B-B14F-4D97-AF65-F5344CB8AC3E}">
        <p14:creationId xmlns:p14="http://schemas.microsoft.com/office/powerpoint/2010/main" xmlns="" val="282098651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Circuit</Template>
  <TotalTime>1922</TotalTime>
  <Words>1968</Words>
  <Application>Microsoft Office PowerPoint</Application>
  <PresentationFormat>Custom</PresentationFormat>
  <Paragraphs>260</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Circuit</vt:lpstr>
      <vt:lpstr>Slide 1</vt:lpstr>
      <vt:lpstr>Slide 2</vt:lpstr>
      <vt:lpstr>INTRODUCTION </vt:lpstr>
      <vt:lpstr>Slide 4</vt:lpstr>
      <vt:lpstr>Slide 5</vt:lpstr>
      <vt:lpstr>Slide 6</vt:lpstr>
      <vt:lpstr>INARMJHA OPERATING SYSTEM</vt:lpstr>
      <vt:lpstr>Slide 8</vt:lpstr>
      <vt:lpstr>Slide 9</vt:lpstr>
      <vt:lpstr>Slide 10</vt:lpstr>
      <vt:lpstr>Slide 11</vt:lpstr>
      <vt:lpstr>Slide 12</vt:lpstr>
      <vt:lpstr>Slide 13</vt:lpstr>
      <vt:lpstr>Slide 14</vt:lpstr>
      <vt:lpstr>Slide 15</vt:lpstr>
      <vt:lpstr>Face Recognition Module</vt:lpstr>
      <vt:lpstr>FACE RECOGNITON</vt:lpstr>
      <vt:lpstr>STEPS IN FACE RECOGNITION SYSTEM </vt:lpstr>
      <vt:lpstr>Slide 19</vt:lpstr>
      <vt:lpstr>OPENCV </vt:lpstr>
      <vt:lpstr>Haar feature-based cascade classifiers</vt:lpstr>
      <vt:lpstr>Haar Features </vt:lpstr>
      <vt:lpstr>Boosting </vt:lpstr>
      <vt:lpstr>Slide 24</vt:lpstr>
      <vt:lpstr>Cascade Classification  </vt:lpstr>
      <vt:lpstr>Face Recognition using LBPH Classifier</vt:lpstr>
      <vt:lpstr>COMMUNICATION MODULE</vt:lpstr>
      <vt:lpstr>Slide 28</vt:lpstr>
      <vt:lpstr>INARMJHA ANDROID APPLICATION</vt:lpstr>
      <vt:lpstr>Functionalities :</vt:lpstr>
      <vt:lpstr>Start and stop receiving notifications:</vt:lpstr>
      <vt:lpstr> Message Inarmjha:</vt:lpstr>
      <vt:lpstr>Inarmjha Address:</vt:lpstr>
      <vt:lpstr>Slide 34</vt:lpstr>
      <vt:lpstr>Scan devices over network:</vt:lpstr>
      <vt:lpstr>Receiving Notifications:</vt:lpstr>
      <vt:lpstr>Slide 37</vt:lpstr>
      <vt:lpstr>DEVICE MODULE </vt:lpstr>
      <vt:lpstr>Slide 39</vt:lpstr>
      <vt:lpstr>Making devices RUN Over Network:</vt:lpstr>
      <vt:lpstr>Working of the device </vt:lpstr>
      <vt:lpstr>Slide 42</vt:lpstr>
      <vt:lpstr>FUTURE work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kishore kumar</dc:creator>
  <cp:lastModifiedBy>sandeep</cp:lastModifiedBy>
  <cp:revision>102</cp:revision>
  <dcterms:created xsi:type="dcterms:W3CDTF">2017-03-24T09:07:54Z</dcterms:created>
  <dcterms:modified xsi:type="dcterms:W3CDTF">2017-03-27T05:29:08Z</dcterms:modified>
</cp:coreProperties>
</file>